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7" r:id="rId4"/>
    <p:sldId id="260" r:id="rId5"/>
    <p:sldId id="261" r:id="rId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dek" initials="r" lastIdx="3" clrIdx="0">
    <p:extLst>
      <p:ext uri="{19B8F6BF-5375-455C-9EA6-DF929625EA0E}">
        <p15:presenceInfo xmlns:p15="http://schemas.microsoft.com/office/powerpoint/2012/main" userId="rade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76A4B"/>
    <a:srgbClr val="409DAD"/>
    <a:srgbClr val="CA6675"/>
    <a:srgbClr val="5A8563"/>
    <a:srgbClr val="648DBE"/>
    <a:srgbClr val="E6C677"/>
    <a:srgbClr val="CAACC2"/>
    <a:srgbClr val="776455"/>
    <a:srgbClr val="B37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094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F9BC73-A7E3-2E82-1D0C-90F4E0689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DC5592E3-452E-4D03-09B2-A4FB0BA87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61A66BA-9D76-C8EB-54C1-AEEB12F9D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05BCD98-0BAB-BC05-651C-58360D2A5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D2057EC-D0A6-F306-3562-1729DD3A5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6560728"/>
      </p:ext>
    </p:extLst>
  </p:cSld>
  <p:clrMapOvr>
    <a:masterClrMapping/>
  </p:clrMapOvr>
  <p:transition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B44914C-EFCE-6B69-DD7E-3A970207A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AC3C321B-FD3D-752A-3E23-2D3D3034B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25D85B-7C15-9480-1D92-2BD22916A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301E60B-4399-4801-C687-C23925141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D724563-6122-4D00-AE51-F28946A51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69618177"/>
      </p:ext>
    </p:extLst>
  </p:cSld>
  <p:clrMapOvr>
    <a:masterClrMapping/>
  </p:clrMapOvr>
  <p:transition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CBB864A3-99BE-874A-A778-137A55A80F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3F301D99-F3C1-BA44-0383-E42876C69E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0ABCD14-B759-2FA7-306F-99192E26C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CCE00A19-A75E-5F22-B799-0BD914ECE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096F65F-AEBE-C4C4-8DD0-A8B7C94A7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80181036"/>
      </p:ext>
    </p:extLst>
  </p:cSld>
  <p:clrMapOvr>
    <a:masterClrMapping/>
  </p:clrMapOvr>
  <p:transition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53D1E57-A57F-9102-E319-66D97A6B7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86AFF66-59FB-AB0E-0924-97D0456A8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DF96E03-F8E8-87A3-5471-7EBF2DFE5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D54527C-4FC1-784D-93F8-655C81EA8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2ABDAAB-C763-9B9D-A945-283644527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68722987"/>
      </p:ext>
    </p:extLst>
  </p:cSld>
  <p:clrMapOvr>
    <a:masterClrMapping/>
  </p:clrMapOvr>
  <p:transition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7E2950-DADE-DEFD-382E-47DDE1B48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DC81624C-4897-1552-19D0-A03464E10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F6CBF0A-7F32-D6D9-009C-2EF351E6E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60C63784-D27C-F447-3AF4-122299223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95A67A0-7A7A-7578-DE4C-C2CA3A7A0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33350139"/>
      </p:ext>
    </p:extLst>
  </p:cSld>
  <p:clrMapOvr>
    <a:masterClrMapping/>
  </p:clrMapOvr>
  <p:transition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6D3DE52-C7E3-E7E0-B091-58BF2732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0116900-3E9B-FD5B-850C-151882026B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E7FA36D4-8905-6FE6-11CC-AE26F32A70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DA97401C-06CB-FE39-F396-251A15404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53CF53F2-8A0E-C4FD-9099-980807983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3191054D-C967-D9B4-736B-1BB79B23A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99451769"/>
      </p:ext>
    </p:extLst>
  </p:cSld>
  <p:clrMapOvr>
    <a:masterClrMapping/>
  </p:clrMapOvr>
  <p:transition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34B4EE8-9196-E822-00F6-594DD422D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119F516-295D-8F7A-2350-6CE3AD9FF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F6806A7-7A64-233A-1C12-824616AC06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01D94BD2-B133-C8FE-56EC-39F7DE29F4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89F6C50C-E3E0-734F-A916-65703497AD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37BC480E-F6AA-A064-1870-F1150A29A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91EB04B7-029A-CB31-A246-36E40FD68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BCBF3DFB-7E87-4667-3C9B-18E5F7302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08381252"/>
      </p:ext>
    </p:extLst>
  </p:cSld>
  <p:clrMapOvr>
    <a:masterClrMapping/>
  </p:clrMapOvr>
  <p:transition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AB567AF-0809-6EFB-C5B0-8CDCA784B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14DDDA69-50E4-D83A-20BE-231967A1E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F96649C3-1399-D726-8B37-A779F6642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770E9DD8-D953-233A-F349-97E44EB47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67637626"/>
      </p:ext>
    </p:extLst>
  </p:cSld>
  <p:clrMapOvr>
    <a:masterClrMapping/>
  </p:clrMapOvr>
  <p:transition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3C27A907-77F2-75A0-11FF-95EB40FF1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EE4D5387-4513-9506-6B81-5D2F86B7E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7651A78C-9131-BC52-A741-2CC8639A0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949701"/>
      </p:ext>
    </p:extLst>
  </p:cSld>
  <p:clrMapOvr>
    <a:masterClrMapping/>
  </p:clrMapOvr>
  <p:transition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E4C40AD-D7CB-3C17-EC36-2CC8B5918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9400BDF-1366-EF15-A9EC-6513A8FE1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5AAF6128-4FBB-48BA-F0D0-70EF08D71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95073C1-2624-3292-7BE8-8329D629A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077CA52B-3FB2-2FE2-B59C-E4802A6F1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E439B454-2DD6-E689-280C-61E90FC3F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42251741"/>
      </p:ext>
    </p:extLst>
  </p:cSld>
  <p:clrMapOvr>
    <a:masterClrMapping/>
  </p:clrMapOvr>
  <p:transition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EA0916-74E9-7604-7B2D-F8F4236D4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D31CF69C-7B7E-1731-B6D7-5185DE6EB8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75DA9A3-82CB-9673-57ED-6DC85249B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079077F4-8258-80D8-D11F-2C91A6B10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E1A31B2-EFCB-B0F3-8753-F51FD845B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E24181DF-EDC4-59A1-8CA1-FE94C39CB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05400990"/>
      </p:ext>
    </p:extLst>
  </p:cSld>
  <p:clrMapOvr>
    <a:masterClrMapping/>
  </p:clrMapOvr>
  <p:transition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A484D0A3-446A-F56F-4C40-9F8265A2E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D29FA07D-0A33-4568-FC85-96E568DB6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A8889CD-76DA-0A64-6CF5-03779B4129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68EAD-5873-4143-BB62-911B87DB2D5B}" type="datetimeFigureOut">
              <a:rPr lang="pl-PL" smtClean="0"/>
              <a:t>2023-04-12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71B4BF7-AA3C-F35B-93BD-C1779E68C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49CCF5C-2DA9-A1CA-D0B7-3DFB986D17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3630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>
            <a:extLst>
              <a:ext uri="{FF2B5EF4-FFF2-40B4-BE49-F238E27FC236}">
                <a16:creationId xmlns:a16="http://schemas.microsoft.com/office/drawing/2014/main" id="{85E55390-0C62-487C-BF56-767A2A912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68700"/>
            <a:ext cx="4851400" cy="3289300"/>
          </a:xfrm>
          <a:prstGeom prst="rect">
            <a:avLst/>
          </a:prstGeom>
        </p:spPr>
      </p:pic>
      <p:sp>
        <p:nvSpPr>
          <p:cNvPr id="3" name="Podtytuł 2">
            <a:extLst>
              <a:ext uri="{FF2B5EF4-FFF2-40B4-BE49-F238E27FC236}">
                <a16:creationId xmlns:a16="http://schemas.microsoft.com/office/drawing/2014/main" id="{E9E0DEB1-3FDE-2950-2E1E-49A6E51198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279900"/>
            <a:ext cx="4444999" cy="2671619"/>
          </a:xfrm>
          <a:noFill/>
          <a:ln>
            <a:noFill/>
          </a:ln>
        </p:spPr>
        <p:txBody>
          <a:bodyPr>
            <a:normAutofit lnSpcReduction="10000"/>
          </a:bodyPr>
          <a:lstStyle/>
          <a:p>
            <a:pPr algn="l"/>
            <a:r>
              <a:rPr lang="pl-PL" b="1" dirty="0" err="1"/>
              <a:t>Databenders</a:t>
            </a:r>
            <a:r>
              <a:rPr lang="pl-PL" dirty="0"/>
              <a:t> w składzie:</a:t>
            </a:r>
          </a:p>
          <a:p>
            <a:pPr algn="l"/>
            <a:r>
              <a:rPr lang="pl-PL" dirty="0"/>
              <a:t>Radek „</a:t>
            </a:r>
            <a:r>
              <a:rPr lang="pl-PL" dirty="0" err="1"/>
              <a:t>Magikarp</a:t>
            </a:r>
            <a:r>
              <a:rPr lang="pl-PL" dirty="0"/>
              <a:t>” Brzana</a:t>
            </a:r>
          </a:p>
          <a:p>
            <a:pPr algn="l"/>
            <a:r>
              <a:rPr lang="pl-PL" dirty="0"/>
              <a:t>Joanna „Twój Pokemon” Król</a:t>
            </a:r>
          </a:p>
          <a:p>
            <a:pPr algn="l"/>
            <a:r>
              <a:rPr lang="pl-PL" dirty="0"/>
              <a:t>Marta „Twój Pokemon” Jakubik</a:t>
            </a:r>
          </a:p>
          <a:p>
            <a:pPr algn="l"/>
            <a:r>
              <a:rPr lang="pl-PL" dirty="0"/>
              <a:t>Joanna „Twój Pokemon” Reszka</a:t>
            </a:r>
          </a:p>
          <a:p>
            <a:pPr algn="l"/>
            <a:r>
              <a:rPr lang="pl-PL" dirty="0"/>
              <a:t>Oleg „Twój Pokemon” </a:t>
            </a:r>
            <a:r>
              <a:rPr lang="pl-PL" dirty="0" err="1"/>
              <a:t>Lomonos</a:t>
            </a:r>
            <a:endParaRPr lang="pl-PL" dirty="0"/>
          </a:p>
          <a:p>
            <a:endParaRPr lang="pl-PL" dirty="0"/>
          </a:p>
          <a:p>
            <a:endParaRPr lang="pl-PL" dirty="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A66A6281-CC5E-41BE-8FAD-F26CFDDE88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380" b="5675"/>
          <a:stretch/>
        </p:blipFill>
        <p:spPr>
          <a:xfrm rot="10800000" flipH="1">
            <a:off x="0" y="-75012"/>
            <a:ext cx="12192000" cy="2423322"/>
          </a:xfrm>
          <a:prstGeom prst="rect">
            <a:avLst/>
          </a:prstGeom>
        </p:spPr>
      </p:pic>
      <p:sp>
        <p:nvSpPr>
          <p:cNvPr id="10" name="Prostokąt 9">
            <a:extLst>
              <a:ext uri="{FF2B5EF4-FFF2-40B4-BE49-F238E27FC236}">
                <a16:creationId xmlns:a16="http://schemas.microsoft.com/office/drawing/2014/main" id="{92AD84D5-CD27-4D6C-9788-7D6D0E5BC214}"/>
              </a:ext>
            </a:extLst>
          </p:cNvPr>
          <p:cNvSpPr/>
          <p:nvPr/>
        </p:nvSpPr>
        <p:spPr>
          <a:xfrm>
            <a:off x="207789" y="-226870"/>
            <a:ext cx="928722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8000" dirty="0" err="1">
                <a:latin typeface="+mj-lt"/>
              </a:rPr>
              <a:t>Pokémon</a:t>
            </a:r>
            <a:r>
              <a:rPr lang="pl-PL" sz="8000" dirty="0">
                <a:latin typeface="+mj-lt"/>
              </a:rPr>
              <a:t> </a:t>
            </a:r>
            <a:r>
              <a:rPr lang="pl-PL" sz="8000" dirty="0" err="1">
                <a:latin typeface="+mj-lt"/>
              </a:rPr>
              <a:t>dream</a:t>
            </a:r>
            <a:r>
              <a:rPr lang="pl-PL" sz="8000" dirty="0">
                <a:latin typeface="+mj-lt"/>
              </a:rPr>
              <a:t> team</a:t>
            </a:r>
          </a:p>
          <a:p>
            <a:r>
              <a:rPr lang="pl-PL" sz="4000" dirty="0">
                <a:latin typeface="+mj-lt"/>
              </a:rPr>
              <a:t>Analiza kompletnego </a:t>
            </a:r>
            <a:r>
              <a:rPr lang="pl-PL" sz="4000" dirty="0" err="1">
                <a:latin typeface="+mj-lt"/>
              </a:rPr>
              <a:t>datasetu</a:t>
            </a:r>
            <a:r>
              <a:rPr lang="pl-PL" sz="4000" dirty="0">
                <a:latin typeface="+mj-lt"/>
              </a:rPr>
              <a:t> </a:t>
            </a:r>
            <a:r>
              <a:rPr lang="pl-PL" sz="4000" dirty="0" err="1">
                <a:latin typeface="+mj-lt"/>
              </a:rPr>
              <a:t>Pokémonów</a:t>
            </a:r>
            <a:endParaRPr lang="pl-PL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40179298"/>
      </p:ext>
    </p:extLst>
  </p:cSld>
  <p:clrMapOvr>
    <a:masterClrMapping/>
  </p:clrMapOvr>
  <p:transition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8302BF-32CB-A1A6-A987-3F8DDEB7C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99858"/>
          </a:xfrm>
          <a:solidFill>
            <a:srgbClr val="F17A60"/>
          </a:solidFill>
        </p:spPr>
        <p:txBody>
          <a:bodyPr/>
          <a:lstStyle/>
          <a:p>
            <a:pPr algn="ctr"/>
            <a:r>
              <a:rPr lang="pl-PL" dirty="0"/>
              <a:t>Czym do licha ciężkiego są </a:t>
            </a:r>
            <a:r>
              <a:rPr lang="pl-PL" dirty="0" err="1"/>
              <a:t>Pokémony</a:t>
            </a:r>
            <a:r>
              <a:rPr lang="pl-PL" dirty="0"/>
              <a:t>???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900943B-0764-5D5C-7DB3-3ADB62FBA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19478"/>
            <a:ext cx="7086600" cy="4351338"/>
          </a:xfrm>
        </p:spPr>
        <p:txBody>
          <a:bodyPr/>
          <a:lstStyle/>
          <a:p>
            <a:r>
              <a:rPr lang="pl-PL" dirty="0"/>
              <a:t>Franczyza zapoczątkowana w latach 90. XX w. przez gry na konsolę Game Boy</a:t>
            </a:r>
          </a:p>
          <a:p>
            <a:r>
              <a:rPr lang="pl-PL" dirty="0"/>
              <a:t>122 gry wideo</a:t>
            </a:r>
          </a:p>
          <a:p>
            <a:r>
              <a:rPr lang="pl-PL" dirty="0"/>
              <a:t>Gra karciana</a:t>
            </a:r>
          </a:p>
          <a:p>
            <a:r>
              <a:rPr lang="pl-PL" dirty="0"/>
              <a:t>Serial </a:t>
            </a:r>
            <a:r>
              <a:rPr lang="pl-PL" dirty="0" err="1"/>
              <a:t>anime</a:t>
            </a:r>
            <a:r>
              <a:rPr lang="pl-PL" dirty="0"/>
              <a:t> (25 sezonów, 1639 odcinków)</a:t>
            </a:r>
          </a:p>
          <a:p>
            <a:r>
              <a:rPr lang="pl-PL" dirty="0"/>
              <a:t>22 filmów pełnometrażowych</a:t>
            </a:r>
          </a:p>
          <a:p>
            <a:r>
              <a:rPr lang="pl-PL" dirty="0"/>
              <a:t>Całkowity dochód: 118 mld $ </a:t>
            </a:r>
          </a:p>
          <a:p>
            <a:r>
              <a:rPr lang="pl-PL" dirty="0"/>
              <a:t>Baza danych na </a:t>
            </a:r>
            <a:r>
              <a:rPr lang="pl-PL" dirty="0" err="1"/>
              <a:t>Kaggle</a:t>
            </a:r>
            <a:r>
              <a:rPr lang="pl-PL" dirty="0"/>
              <a:t> –  ponad 170 opracowań</a:t>
            </a:r>
          </a:p>
        </p:txBody>
      </p:sp>
      <p:pic>
        <p:nvPicPr>
          <p:cNvPr id="6" name="Obraz 5" descr="Obraz zawierający tekst&#10;&#10;Opis wygenerowany automatycznie">
            <a:extLst>
              <a:ext uri="{FF2B5EF4-FFF2-40B4-BE49-F238E27FC236}">
                <a16:creationId xmlns:a16="http://schemas.microsoft.com/office/drawing/2014/main" id="{B98175FD-F904-D99A-C95A-F2097CFBDE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850">
            <a:off x="9127905" y="1407513"/>
            <a:ext cx="2211207" cy="2765163"/>
          </a:xfrm>
          <a:prstGeom prst="rect">
            <a:avLst/>
          </a:prstGeom>
        </p:spPr>
      </p:pic>
      <p:pic>
        <p:nvPicPr>
          <p:cNvPr id="8" name="Obraz 7" descr="Obraz zawierający tekst, znak, pojemnik, pudełko&#10;&#10;Opis wygenerowany automatycznie">
            <a:extLst>
              <a:ext uri="{FF2B5EF4-FFF2-40B4-BE49-F238E27FC236}">
                <a16:creationId xmlns:a16="http://schemas.microsoft.com/office/drawing/2014/main" id="{4E8C2C6A-C8BC-6599-E3B5-36FDFAF429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65708">
            <a:off x="7653509" y="1316795"/>
            <a:ext cx="2158123" cy="2765163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D9E9CC1B-1A0F-4658-BEBC-7DD7988D2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2570" y="4695119"/>
            <a:ext cx="3459430" cy="216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996868"/>
      </p:ext>
    </p:extLst>
  </p:cSld>
  <p:clrMapOvr>
    <a:masterClrMapping/>
  </p:clrMapOvr>
  <p:transition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>
            <a:extLst>
              <a:ext uri="{FF2B5EF4-FFF2-40B4-BE49-F238E27FC236}">
                <a16:creationId xmlns:a16="http://schemas.microsoft.com/office/drawing/2014/main" id="{D785B0E9-0023-4031-927E-349BAEBF7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948" y="2229821"/>
            <a:ext cx="3690410" cy="3690410"/>
          </a:xfrm>
          <a:prstGeom prst="rect">
            <a:avLst/>
          </a:prstGeom>
        </p:spPr>
      </p:pic>
      <p:sp>
        <p:nvSpPr>
          <p:cNvPr id="21" name="Tytuł 1">
            <a:extLst>
              <a:ext uri="{FF2B5EF4-FFF2-40B4-BE49-F238E27FC236}">
                <a16:creationId xmlns:a16="http://schemas.microsoft.com/office/drawing/2014/main" id="{6054B521-37BC-0901-3CA3-289EEC419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99858"/>
          </a:xfrm>
          <a:solidFill>
            <a:srgbClr val="F17A60"/>
          </a:solidFill>
        </p:spPr>
        <p:txBody>
          <a:bodyPr/>
          <a:lstStyle/>
          <a:p>
            <a:pPr algn="ctr"/>
            <a:r>
              <a:rPr lang="pl-PL" dirty="0"/>
              <a:t>Dane</a:t>
            </a:r>
          </a:p>
        </p:txBody>
      </p:sp>
      <p:sp>
        <p:nvSpPr>
          <p:cNvPr id="24" name="Symbol zastępczy zawartości 2">
            <a:extLst>
              <a:ext uri="{FF2B5EF4-FFF2-40B4-BE49-F238E27FC236}">
                <a16:creationId xmlns:a16="http://schemas.microsoft.com/office/drawing/2014/main" id="{DA992FA6-B979-5F57-CC8F-635EBD470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19478"/>
            <a:ext cx="8318500" cy="4351338"/>
          </a:xfrm>
        </p:spPr>
        <p:txBody>
          <a:bodyPr/>
          <a:lstStyle/>
          <a:p>
            <a:r>
              <a:rPr lang="pl-PL" dirty="0"/>
              <a:t>Statystyki 802 pokemonów:</a:t>
            </a:r>
          </a:p>
          <a:p>
            <a:endParaRPr lang="pl-PL" dirty="0"/>
          </a:p>
        </p:txBody>
      </p:sp>
      <p:sp>
        <p:nvSpPr>
          <p:cNvPr id="43" name="Prostokąt: zaokrąglone rogi 42">
            <a:extLst>
              <a:ext uri="{FF2B5EF4-FFF2-40B4-BE49-F238E27FC236}">
                <a16:creationId xmlns:a16="http://schemas.microsoft.com/office/drawing/2014/main" id="{C4C7AFF0-2C78-4982-B6EA-5BDBF28C246C}"/>
              </a:ext>
            </a:extLst>
          </p:cNvPr>
          <p:cNvSpPr/>
          <p:nvPr/>
        </p:nvSpPr>
        <p:spPr>
          <a:xfrm>
            <a:off x="6993780" y="2294642"/>
            <a:ext cx="3540581" cy="720325"/>
          </a:xfrm>
          <a:prstGeom prst="roundRect">
            <a:avLst/>
          </a:prstGeom>
          <a:solidFill>
            <a:schemeClr val="bg1"/>
          </a:solidFill>
          <a:ln>
            <a:solidFill>
              <a:srgbClr val="776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b="1" dirty="0" err="1">
                <a:solidFill>
                  <a:schemeClr val="tx1"/>
                </a:solidFill>
              </a:rPr>
              <a:t>hp</a:t>
            </a:r>
            <a:r>
              <a:rPr lang="pl-PL" b="1" dirty="0">
                <a:solidFill>
                  <a:schemeClr val="tx1"/>
                </a:solidFill>
              </a:rPr>
              <a:t> – </a:t>
            </a:r>
            <a:r>
              <a:rPr lang="pl-PL" dirty="0">
                <a:solidFill>
                  <a:schemeClr val="tx1"/>
                </a:solidFill>
              </a:rPr>
              <a:t>liczba obrażeń potrzebnych do pokonania </a:t>
            </a:r>
            <a:r>
              <a:rPr lang="pl-PL" dirty="0" err="1">
                <a:solidFill>
                  <a:schemeClr val="tx1"/>
                </a:solidFill>
              </a:rPr>
              <a:t>Pokémona</a:t>
            </a:r>
            <a:endParaRPr lang="pl-PL" b="1" dirty="0">
              <a:solidFill>
                <a:schemeClr val="tx1"/>
              </a:solidFill>
            </a:endParaRPr>
          </a:p>
        </p:txBody>
      </p:sp>
      <p:sp>
        <p:nvSpPr>
          <p:cNvPr id="49" name="Prostokąt: zaokrąglone rogi 48">
            <a:extLst>
              <a:ext uri="{FF2B5EF4-FFF2-40B4-BE49-F238E27FC236}">
                <a16:creationId xmlns:a16="http://schemas.microsoft.com/office/drawing/2014/main" id="{F15BFBE5-3218-424B-96BF-B6C86783CDDA}"/>
              </a:ext>
            </a:extLst>
          </p:cNvPr>
          <p:cNvSpPr/>
          <p:nvPr/>
        </p:nvSpPr>
        <p:spPr>
          <a:xfrm>
            <a:off x="6819185" y="3102086"/>
            <a:ext cx="5301288" cy="720324"/>
          </a:xfrm>
          <a:prstGeom prst="roundRect">
            <a:avLst/>
          </a:prstGeom>
          <a:solidFill>
            <a:schemeClr val="bg1"/>
          </a:solidFill>
          <a:ln>
            <a:solidFill>
              <a:srgbClr val="776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b="1" dirty="0" err="1">
                <a:solidFill>
                  <a:schemeClr val="tx1"/>
                </a:solidFill>
              </a:rPr>
              <a:t>attack</a:t>
            </a:r>
            <a:r>
              <a:rPr lang="pl-PL" b="1" dirty="0">
                <a:solidFill>
                  <a:schemeClr val="tx1"/>
                </a:solidFill>
              </a:rPr>
              <a:t>, </a:t>
            </a:r>
            <a:r>
              <a:rPr lang="pl-PL" b="1" dirty="0" err="1">
                <a:solidFill>
                  <a:schemeClr val="tx1"/>
                </a:solidFill>
              </a:rPr>
              <a:t>sp_attack</a:t>
            </a:r>
            <a:r>
              <a:rPr lang="pl-PL" b="1" dirty="0">
                <a:solidFill>
                  <a:schemeClr val="tx1"/>
                </a:solidFill>
              </a:rPr>
              <a:t> –</a:t>
            </a:r>
            <a:r>
              <a:rPr lang="pl-PL" dirty="0">
                <a:solidFill>
                  <a:schemeClr val="tx1"/>
                </a:solidFill>
              </a:rPr>
              <a:t> siła ataku i specjalnego ataku</a:t>
            </a:r>
          </a:p>
          <a:p>
            <a:pPr algn="ctr"/>
            <a:r>
              <a:rPr lang="pl-PL" b="1" dirty="0" err="1">
                <a:solidFill>
                  <a:schemeClr val="tx1"/>
                </a:solidFill>
              </a:rPr>
              <a:t>defense</a:t>
            </a:r>
            <a:r>
              <a:rPr lang="pl-PL" b="1" dirty="0">
                <a:solidFill>
                  <a:schemeClr val="tx1"/>
                </a:solidFill>
              </a:rPr>
              <a:t>, </a:t>
            </a:r>
            <a:r>
              <a:rPr lang="pl-PL" b="1" dirty="0" err="1">
                <a:solidFill>
                  <a:schemeClr val="tx1"/>
                </a:solidFill>
              </a:rPr>
              <a:t>sp_defense</a:t>
            </a:r>
            <a:r>
              <a:rPr lang="pl-PL" b="1" dirty="0">
                <a:solidFill>
                  <a:schemeClr val="tx1"/>
                </a:solidFill>
              </a:rPr>
              <a:t> – </a:t>
            </a:r>
            <a:r>
              <a:rPr lang="pl-PL" dirty="0">
                <a:solidFill>
                  <a:schemeClr val="tx1"/>
                </a:solidFill>
              </a:rPr>
              <a:t>siła obrony i specjalnej obrony</a:t>
            </a:r>
            <a:endParaRPr lang="pl-PL" dirty="0"/>
          </a:p>
        </p:txBody>
      </p:sp>
      <p:sp>
        <p:nvSpPr>
          <p:cNvPr id="51" name="Prostokąt: zaokrąglone rogi 50">
            <a:extLst>
              <a:ext uri="{FF2B5EF4-FFF2-40B4-BE49-F238E27FC236}">
                <a16:creationId xmlns:a16="http://schemas.microsoft.com/office/drawing/2014/main" id="{E8295011-24CF-4A73-8DC6-2182DE827504}"/>
              </a:ext>
            </a:extLst>
          </p:cNvPr>
          <p:cNvSpPr/>
          <p:nvPr/>
        </p:nvSpPr>
        <p:spPr>
          <a:xfrm>
            <a:off x="346257" y="2432709"/>
            <a:ext cx="3540581" cy="875555"/>
          </a:xfrm>
          <a:prstGeom prst="roundRect">
            <a:avLst/>
          </a:prstGeom>
          <a:solidFill>
            <a:schemeClr val="bg1"/>
          </a:solidFill>
          <a:ln>
            <a:solidFill>
              <a:srgbClr val="776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b="1" dirty="0" err="1">
                <a:solidFill>
                  <a:schemeClr val="tx1"/>
                </a:solidFill>
              </a:rPr>
              <a:t>height_m</a:t>
            </a:r>
            <a:r>
              <a:rPr lang="pl-PL" b="1" dirty="0">
                <a:solidFill>
                  <a:schemeClr val="tx1"/>
                </a:solidFill>
              </a:rPr>
              <a:t> – </a:t>
            </a:r>
            <a:r>
              <a:rPr lang="pl-PL" dirty="0">
                <a:solidFill>
                  <a:schemeClr val="tx1"/>
                </a:solidFill>
              </a:rPr>
              <a:t>wzrost w metrach</a:t>
            </a:r>
            <a:br>
              <a:rPr lang="pl-PL" dirty="0">
                <a:solidFill>
                  <a:schemeClr val="tx1"/>
                </a:solidFill>
              </a:rPr>
            </a:br>
            <a:r>
              <a:rPr lang="pl-PL" b="1" dirty="0" err="1">
                <a:solidFill>
                  <a:schemeClr val="tx1"/>
                </a:solidFill>
              </a:rPr>
              <a:t>weight_kg</a:t>
            </a:r>
            <a:r>
              <a:rPr lang="pl-PL" b="1" dirty="0">
                <a:solidFill>
                  <a:schemeClr val="tx1"/>
                </a:solidFill>
              </a:rPr>
              <a:t> – </a:t>
            </a:r>
            <a:r>
              <a:rPr lang="pl-PL" dirty="0">
                <a:solidFill>
                  <a:schemeClr val="tx1"/>
                </a:solidFill>
              </a:rPr>
              <a:t>waga w kilogramach</a:t>
            </a:r>
            <a:endParaRPr lang="pl-PL" b="1" dirty="0">
              <a:solidFill>
                <a:schemeClr val="tx1"/>
              </a:solidFill>
            </a:endParaRPr>
          </a:p>
        </p:txBody>
      </p:sp>
      <p:sp>
        <p:nvSpPr>
          <p:cNvPr id="52" name="Prostokąt: zaokrąglone rogi 51">
            <a:extLst>
              <a:ext uri="{FF2B5EF4-FFF2-40B4-BE49-F238E27FC236}">
                <a16:creationId xmlns:a16="http://schemas.microsoft.com/office/drawing/2014/main" id="{962E2BF7-5A54-4348-B722-FECF4BC10F57}"/>
              </a:ext>
            </a:extLst>
          </p:cNvPr>
          <p:cNvSpPr/>
          <p:nvPr/>
        </p:nvSpPr>
        <p:spPr>
          <a:xfrm>
            <a:off x="71528" y="3499157"/>
            <a:ext cx="3785344" cy="875555"/>
          </a:xfrm>
          <a:prstGeom prst="roundRect">
            <a:avLst/>
          </a:prstGeom>
          <a:solidFill>
            <a:schemeClr val="bg1"/>
          </a:solidFill>
          <a:ln>
            <a:solidFill>
              <a:srgbClr val="776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b="1" dirty="0">
                <a:solidFill>
                  <a:schemeClr val="tx1"/>
                </a:solidFill>
              </a:rPr>
              <a:t>type1, type2 – </a:t>
            </a:r>
            <a:r>
              <a:rPr lang="pl-PL" dirty="0">
                <a:solidFill>
                  <a:schemeClr val="tx1"/>
                </a:solidFill>
              </a:rPr>
              <a:t>typy, do których należy </a:t>
            </a:r>
            <a:r>
              <a:rPr lang="pl-PL" dirty="0" err="1">
                <a:solidFill>
                  <a:schemeClr val="tx1"/>
                </a:solidFill>
              </a:rPr>
              <a:t>Pokémon</a:t>
            </a:r>
            <a:r>
              <a:rPr lang="pl-PL" dirty="0">
                <a:solidFill>
                  <a:schemeClr val="tx1"/>
                </a:solidFill>
              </a:rPr>
              <a:t> np</a:t>
            </a:r>
            <a:r>
              <a:rPr lang="pl-PL" i="1" dirty="0">
                <a:solidFill>
                  <a:schemeClr val="tx1"/>
                </a:solidFill>
              </a:rPr>
              <a:t>. </a:t>
            </a:r>
            <a:r>
              <a:rPr lang="pl-PL" i="1" dirty="0" err="1">
                <a:solidFill>
                  <a:schemeClr val="tx1"/>
                </a:solidFill>
              </a:rPr>
              <a:t>fire</a:t>
            </a:r>
            <a:r>
              <a:rPr lang="pl-PL" i="1" dirty="0">
                <a:solidFill>
                  <a:schemeClr val="tx1"/>
                </a:solidFill>
              </a:rPr>
              <a:t>, </a:t>
            </a:r>
            <a:r>
              <a:rPr lang="pl-PL" i="1" dirty="0" err="1">
                <a:solidFill>
                  <a:schemeClr val="tx1"/>
                </a:solidFill>
              </a:rPr>
              <a:t>grass</a:t>
            </a:r>
            <a:r>
              <a:rPr lang="pl-PL" i="1" dirty="0">
                <a:solidFill>
                  <a:schemeClr val="tx1"/>
                </a:solidFill>
              </a:rPr>
              <a:t>, </a:t>
            </a:r>
            <a:r>
              <a:rPr lang="pl-PL" i="1" dirty="0" err="1">
                <a:solidFill>
                  <a:schemeClr val="tx1"/>
                </a:solidFill>
              </a:rPr>
              <a:t>flying</a:t>
            </a:r>
            <a:r>
              <a:rPr lang="pl-PL" i="1" dirty="0">
                <a:solidFill>
                  <a:schemeClr val="tx1"/>
                </a:solidFill>
              </a:rPr>
              <a:t>.</a:t>
            </a:r>
            <a:endParaRPr lang="pl-PL" b="1" i="1" dirty="0">
              <a:solidFill>
                <a:schemeClr val="tx1"/>
              </a:solidFill>
            </a:endParaRPr>
          </a:p>
        </p:txBody>
      </p:sp>
      <p:sp>
        <p:nvSpPr>
          <p:cNvPr id="53" name="Prostokąt: zaokrąglone rogi 52">
            <a:extLst>
              <a:ext uri="{FF2B5EF4-FFF2-40B4-BE49-F238E27FC236}">
                <a16:creationId xmlns:a16="http://schemas.microsoft.com/office/drawing/2014/main" id="{1DE87482-204B-4668-8D3C-FB3EB0FA2E6C}"/>
              </a:ext>
            </a:extLst>
          </p:cNvPr>
          <p:cNvSpPr/>
          <p:nvPr/>
        </p:nvSpPr>
        <p:spPr>
          <a:xfrm>
            <a:off x="367143" y="4676497"/>
            <a:ext cx="3498810" cy="779112"/>
          </a:xfrm>
          <a:prstGeom prst="roundRect">
            <a:avLst/>
          </a:prstGeom>
          <a:solidFill>
            <a:schemeClr val="bg1"/>
          </a:solidFill>
          <a:ln>
            <a:solidFill>
              <a:srgbClr val="776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b="1" dirty="0" err="1">
                <a:solidFill>
                  <a:schemeClr val="tx1"/>
                </a:solidFill>
              </a:rPr>
              <a:t>against</a:t>
            </a:r>
            <a:r>
              <a:rPr lang="pl-PL" b="1" dirty="0">
                <a:solidFill>
                  <a:schemeClr val="tx1"/>
                </a:solidFill>
              </a:rPr>
              <a:t>_&lt;</a:t>
            </a:r>
            <a:r>
              <a:rPr lang="pl-PL" b="1" dirty="0" err="1">
                <a:solidFill>
                  <a:schemeClr val="tx1"/>
                </a:solidFill>
              </a:rPr>
              <a:t>type</a:t>
            </a:r>
            <a:r>
              <a:rPr lang="pl-PL" b="1" dirty="0">
                <a:solidFill>
                  <a:schemeClr val="tx1"/>
                </a:solidFill>
              </a:rPr>
              <a:t>&gt; – </a:t>
            </a:r>
            <a:r>
              <a:rPr lang="pl-PL" dirty="0">
                <a:solidFill>
                  <a:schemeClr val="tx1"/>
                </a:solidFill>
              </a:rPr>
              <a:t>modyfikatory statystyk przeciwko </a:t>
            </a:r>
            <a:r>
              <a:rPr lang="pl-PL" dirty="0" err="1">
                <a:solidFill>
                  <a:schemeClr val="tx1"/>
                </a:solidFill>
              </a:rPr>
              <a:t>Pokémonom</a:t>
            </a:r>
            <a:r>
              <a:rPr lang="pl-PL" dirty="0">
                <a:solidFill>
                  <a:schemeClr val="tx1"/>
                </a:solidFill>
              </a:rPr>
              <a:t> z danego typu</a:t>
            </a:r>
            <a:endParaRPr lang="pl-PL" b="1" i="1" dirty="0">
              <a:solidFill>
                <a:schemeClr val="tx1"/>
              </a:solidFill>
            </a:endParaRPr>
          </a:p>
        </p:txBody>
      </p:sp>
      <p:sp>
        <p:nvSpPr>
          <p:cNvPr id="54" name="Prostokąt: zaokrąglone rogi 53">
            <a:extLst>
              <a:ext uri="{FF2B5EF4-FFF2-40B4-BE49-F238E27FC236}">
                <a16:creationId xmlns:a16="http://schemas.microsoft.com/office/drawing/2014/main" id="{AA4AFC4F-3FEF-48FC-812E-A0A7936BF9EA}"/>
              </a:ext>
            </a:extLst>
          </p:cNvPr>
          <p:cNvSpPr/>
          <p:nvPr/>
        </p:nvSpPr>
        <p:spPr>
          <a:xfrm>
            <a:off x="6819184" y="4630312"/>
            <a:ext cx="3685590" cy="974679"/>
          </a:xfrm>
          <a:prstGeom prst="roundRect">
            <a:avLst/>
          </a:prstGeom>
          <a:solidFill>
            <a:schemeClr val="bg1"/>
          </a:solidFill>
          <a:ln>
            <a:solidFill>
              <a:srgbClr val="776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b="1" dirty="0" err="1">
                <a:solidFill>
                  <a:schemeClr val="tx1"/>
                </a:solidFill>
              </a:rPr>
              <a:t>base_total</a:t>
            </a:r>
            <a:r>
              <a:rPr lang="pl-PL" b="1" dirty="0">
                <a:solidFill>
                  <a:schemeClr val="tx1"/>
                </a:solidFill>
              </a:rPr>
              <a:t> – </a:t>
            </a:r>
            <a:r>
              <a:rPr lang="pl-PL" dirty="0">
                <a:solidFill>
                  <a:schemeClr val="tx1"/>
                </a:solidFill>
              </a:rPr>
              <a:t>suma podstawowych statystyk (</a:t>
            </a:r>
            <a:r>
              <a:rPr lang="pl-PL" dirty="0" err="1">
                <a:solidFill>
                  <a:schemeClr val="tx1"/>
                </a:solidFill>
              </a:rPr>
              <a:t>attack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pl-PL" dirty="0" err="1">
                <a:solidFill>
                  <a:schemeClr val="tx1"/>
                </a:solidFill>
              </a:rPr>
              <a:t>sp_attack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pl-PL" dirty="0" err="1">
                <a:solidFill>
                  <a:schemeClr val="tx1"/>
                </a:solidFill>
              </a:rPr>
              <a:t>defense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pl-PL" dirty="0" err="1">
                <a:solidFill>
                  <a:schemeClr val="tx1"/>
                </a:solidFill>
              </a:rPr>
              <a:t>sp_defense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pl-PL" dirty="0" err="1">
                <a:solidFill>
                  <a:schemeClr val="tx1"/>
                </a:solidFill>
              </a:rPr>
              <a:t>speed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pl-PL" dirty="0" err="1">
                <a:solidFill>
                  <a:schemeClr val="tx1"/>
                </a:solidFill>
              </a:rPr>
              <a:t>hp</a:t>
            </a:r>
            <a:r>
              <a:rPr lang="pl-PL" dirty="0">
                <a:solidFill>
                  <a:schemeClr val="tx1"/>
                </a:solidFill>
              </a:rPr>
              <a:t>) </a:t>
            </a:r>
            <a:endParaRPr lang="pl-PL" b="1" i="1" dirty="0">
              <a:solidFill>
                <a:schemeClr val="tx1"/>
              </a:solidFill>
            </a:endParaRPr>
          </a:p>
        </p:txBody>
      </p:sp>
      <p:sp>
        <p:nvSpPr>
          <p:cNvPr id="55" name="Prostokąt: zaokrąglone rogi 54">
            <a:extLst>
              <a:ext uri="{FF2B5EF4-FFF2-40B4-BE49-F238E27FC236}">
                <a16:creationId xmlns:a16="http://schemas.microsoft.com/office/drawing/2014/main" id="{21FF8249-57ED-4046-A981-4EDAD26CC0E4}"/>
              </a:ext>
            </a:extLst>
          </p:cNvPr>
          <p:cNvSpPr/>
          <p:nvPr/>
        </p:nvSpPr>
        <p:spPr>
          <a:xfrm>
            <a:off x="3226128" y="5875176"/>
            <a:ext cx="4263424" cy="895447"/>
          </a:xfrm>
          <a:prstGeom prst="roundRect">
            <a:avLst/>
          </a:prstGeom>
          <a:solidFill>
            <a:schemeClr val="bg1"/>
          </a:solidFill>
          <a:ln>
            <a:solidFill>
              <a:srgbClr val="776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b="1" dirty="0" err="1">
                <a:solidFill>
                  <a:schemeClr val="tx1"/>
                </a:solidFill>
              </a:rPr>
              <a:t>capture_rate</a:t>
            </a:r>
            <a:r>
              <a:rPr lang="pl-PL" b="1" dirty="0">
                <a:solidFill>
                  <a:schemeClr val="tx1"/>
                </a:solidFill>
              </a:rPr>
              <a:t> – </a:t>
            </a:r>
            <a:r>
              <a:rPr lang="pl-PL" dirty="0">
                <a:solidFill>
                  <a:schemeClr val="tx1"/>
                </a:solidFill>
              </a:rPr>
              <a:t>jak łatwo złapać </a:t>
            </a:r>
            <a:r>
              <a:rPr lang="pl-PL" dirty="0" err="1">
                <a:solidFill>
                  <a:schemeClr val="tx1"/>
                </a:solidFill>
              </a:rPr>
              <a:t>Pokémona</a:t>
            </a:r>
            <a:r>
              <a:rPr lang="pl-PL" dirty="0">
                <a:solidFill>
                  <a:schemeClr val="tx1"/>
                </a:solidFill>
              </a:rPr>
              <a:t> </a:t>
            </a:r>
            <a:br>
              <a:rPr lang="pl-PL" dirty="0">
                <a:solidFill>
                  <a:schemeClr val="tx1"/>
                </a:solidFill>
              </a:rPr>
            </a:br>
            <a:r>
              <a:rPr lang="pl-PL" b="1" dirty="0" err="1">
                <a:solidFill>
                  <a:schemeClr val="tx1"/>
                </a:solidFill>
              </a:rPr>
              <a:t>experience_growth</a:t>
            </a:r>
            <a:r>
              <a:rPr lang="pl-PL" b="1" dirty="0">
                <a:solidFill>
                  <a:schemeClr val="tx1"/>
                </a:solidFill>
              </a:rPr>
              <a:t> – </a:t>
            </a:r>
            <a:r>
              <a:rPr lang="pl-PL" dirty="0">
                <a:solidFill>
                  <a:schemeClr val="tx1"/>
                </a:solidFill>
              </a:rPr>
              <a:t>tempo zdobywania doświadczenia przez </a:t>
            </a:r>
            <a:r>
              <a:rPr lang="pl-PL" dirty="0" err="1">
                <a:solidFill>
                  <a:schemeClr val="tx1"/>
                </a:solidFill>
              </a:rPr>
              <a:t>Pokémona</a:t>
            </a:r>
            <a:endParaRPr lang="pl-PL" b="1" dirty="0">
              <a:solidFill>
                <a:schemeClr val="tx1"/>
              </a:solidFill>
            </a:endParaRPr>
          </a:p>
        </p:txBody>
      </p:sp>
      <p:sp>
        <p:nvSpPr>
          <p:cNvPr id="56" name="Prostokąt: zaokrąglone rogi 55">
            <a:extLst>
              <a:ext uri="{FF2B5EF4-FFF2-40B4-BE49-F238E27FC236}">
                <a16:creationId xmlns:a16="http://schemas.microsoft.com/office/drawing/2014/main" id="{5E2D547F-F5FC-4600-BFC6-8FA1EA52CDC7}"/>
              </a:ext>
            </a:extLst>
          </p:cNvPr>
          <p:cNvSpPr/>
          <p:nvPr/>
        </p:nvSpPr>
        <p:spPr>
          <a:xfrm>
            <a:off x="3856872" y="1568893"/>
            <a:ext cx="2730679" cy="720325"/>
          </a:xfrm>
          <a:prstGeom prst="roundRect">
            <a:avLst/>
          </a:prstGeom>
          <a:solidFill>
            <a:schemeClr val="bg1"/>
          </a:solidFill>
          <a:ln>
            <a:solidFill>
              <a:srgbClr val="776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b="1" dirty="0" err="1">
                <a:solidFill>
                  <a:schemeClr val="tx1"/>
                </a:solidFill>
              </a:rPr>
              <a:t>abilities</a:t>
            </a:r>
            <a:r>
              <a:rPr lang="pl-PL" b="1" dirty="0">
                <a:solidFill>
                  <a:schemeClr val="tx1"/>
                </a:solidFill>
              </a:rPr>
              <a:t> – </a:t>
            </a:r>
            <a:r>
              <a:rPr lang="pl-PL" dirty="0">
                <a:solidFill>
                  <a:schemeClr val="tx1"/>
                </a:solidFill>
              </a:rPr>
              <a:t>lista specjalnych zdolności </a:t>
            </a:r>
            <a:r>
              <a:rPr lang="pl-PL" dirty="0" err="1">
                <a:solidFill>
                  <a:schemeClr val="tx1"/>
                </a:solidFill>
              </a:rPr>
              <a:t>Pokémona</a:t>
            </a:r>
            <a:endParaRPr lang="pl-PL" b="1" dirty="0">
              <a:solidFill>
                <a:schemeClr val="tx1"/>
              </a:solidFill>
            </a:endParaRPr>
          </a:p>
        </p:txBody>
      </p:sp>
      <p:sp>
        <p:nvSpPr>
          <p:cNvPr id="57" name="Prostokąt: zaokrąglone rogi 56">
            <a:extLst>
              <a:ext uri="{FF2B5EF4-FFF2-40B4-BE49-F238E27FC236}">
                <a16:creationId xmlns:a16="http://schemas.microsoft.com/office/drawing/2014/main" id="{49229A13-42A3-4F19-B996-78BA701D83B8}"/>
              </a:ext>
            </a:extLst>
          </p:cNvPr>
          <p:cNvSpPr/>
          <p:nvPr/>
        </p:nvSpPr>
        <p:spPr>
          <a:xfrm>
            <a:off x="7292358" y="3963717"/>
            <a:ext cx="3784855" cy="543226"/>
          </a:xfrm>
          <a:prstGeom prst="roundRect">
            <a:avLst/>
          </a:prstGeom>
          <a:solidFill>
            <a:schemeClr val="bg1"/>
          </a:solidFill>
          <a:ln>
            <a:solidFill>
              <a:srgbClr val="776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b="1" dirty="0" err="1">
                <a:solidFill>
                  <a:schemeClr val="tx1"/>
                </a:solidFill>
              </a:rPr>
              <a:t>speed</a:t>
            </a:r>
            <a:r>
              <a:rPr lang="pl-PL" b="1" dirty="0">
                <a:solidFill>
                  <a:schemeClr val="tx1"/>
                </a:solidFill>
              </a:rPr>
              <a:t> – </a:t>
            </a:r>
            <a:r>
              <a:rPr lang="pl-PL" dirty="0">
                <a:solidFill>
                  <a:schemeClr val="tx1"/>
                </a:solidFill>
              </a:rPr>
              <a:t>szybkość zadawania ciosów</a:t>
            </a:r>
            <a:endParaRPr lang="pl-PL" b="1" dirty="0">
              <a:solidFill>
                <a:schemeClr val="tx1"/>
              </a:solidFill>
            </a:endParaRPr>
          </a:p>
        </p:txBody>
      </p:sp>
      <p:pic>
        <p:nvPicPr>
          <p:cNvPr id="61" name="Obraz 60">
            <a:extLst>
              <a:ext uri="{FF2B5EF4-FFF2-40B4-BE49-F238E27FC236}">
                <a16:creationId xmlns:a16="http://schemas.microsoft.com/office/drawing/2014/main" id="{E172A80F-3FB2-4D8D-8C0F-E3BADEB74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2570" y="4695119"/>
            <a:ext cx="3459430" cy="216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458754"/>
      </p:ext>
    </p:extLst>
  </p:cSld>
  <p:clrMapOvr>
    <a:masterClrMapping/>
  </p:clrMapOvr>
  <p:transition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>
            <a:extLst>
              <a:ext uri="{FF2B5EF4-FFF2-40B4-BE49-F238E27FC236}">
                <a16:creationId xmlns:a16="http://schemas.microsoft.com/office/drawing/2014/main" id="{D785B0E9-0023-4031-927E-349BAEBF7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405" y="2280618"/>
            <a:ext cx="2520000" cy="2520000"/>
          </a:xfrm>
          <a:prstGeom prst="rect">
            <a:avLst/>
          </a:prstGeom>
        </p:spPr>
      </p:pic>
      <p:sp>
        <p:nvSpPr>
          <p:cNvPr id="21" name="Tytuł 1">
            <a:extLst>
              <a:ext uri="{FF2B5EF4-FFF2-40B4-BE49-F238E27FC236}">
                <a16:creationId xmlns:a16="http://schemas.microsoft.com/office/drawing/2014/main" id="{6054B521-37BC-0901-3CA3-289EEC419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99858"/>
          </a:xfrm>
          <a:solidFill>
            <a:srgbClr val="F17A60"/>
          </a:solidFill>
        </p:spPr>
        <p:txBody>
          <a:bodyPr/>
          <a:lstStyle/>
          <a:p>
            <a:pPr algn="ctr"/>
            <a:r>
              <a:rPr lang="pl-PL" dirty="0"/>
              <a:t>Interakcje między typami </a:t>
            </a:r>
            <a:r>
              <a:rPr lang="pl-PL" dirty="0" err="1"/>
              <a:t>Pokémonów</a:t>
            </a:r>
            <a:endParaRPr lang="pl-PL" dirty="0"/>
          </a:p>
        </p:txBody>
      </p:sp>
      <p:sp>
        <p:nvSpPr>
          <p:cNvPr id="2" name="Prostokąt: zaokrąglone rogi 1">
            <a:extLst>
              <a:ext uri="{FF2B5EF4-FFF2-40B4-BE49-F238E27FC236}">
                <a16:creationId xmlns:a16="http://schemas.microsoft.com/office/drawing/2014/main" id="{DEB6C4C4-CAB3-4164-9CDF-F7D56C0E5BCD}"/>
              </a:ext>
            </a:extLst>
          </p:cNvPr>
          <p:cNvSpPr/>
          <p:nvPr/>
        </p:nvSpPr>
        <p:spPr>
          <a:xfrm>
            <a:off x="6724652" y="4845287"/>
            <a:ext cx="1189008" cy="362857"/>
          </a:xfrm>
          <a:prstGeom prst="roundRect">
            <a:avLst/>
          </a:prstGeom>
          <a:solidFill>
            <a:srgbClr val="648DB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 err="1"/>
              <a:t>Water</a:t>
            </a:r>
            <a:endParaRPr lang="pl-PL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848805BD-52C7-4D3A-A9E6-85449EE55D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493" y="569317"/>
            <a:ext cx="2929344" cy="2929344"/>
          </a:xfrm>
          <a:prstGeom prst="rect">
            <a:avLst/>
          </a:prstGeom>
        </p:spPr>
      </p:pic>
      <p:sp>
        <p:nvSpPr>
          <p:cNvPr id="25" name="Prostokąt: zaokrąglone rogi 24">
            <a:extLst>
              <a:ext uri="{FF2B5EF4-FFF2-40B4-BE49-F238E27FC236}">
                <a16:creationId xmlns:a16="http://schemas.microsoft.com/office/drawing/2014/main" id="{CCC2B3DA-E828-407E-BF9D-66DC0838F98D}"/>
              </a:ext>
            </a:extLst>
          </p:cNvPr>
          <p:cNvSpPr/>
          <p:nvPr/>
        </p:nvSpPr>
        <p:spPr>
          <a:xfrm>
            <a:off x="4638290" y="3505338"/>
            <a:ext cx="1189008" cy="362857"/>
          </a:xfrm>
          <a:prstGeom prst="roundRect">
            <a:avLst/>
          </a:prstGeom>
          <a:solidFill>
            <a:srgbClr val="F76A4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 err="1"/>
              <a:t>Fire</a:t>
            </a:r>
            <a:endParaRPr lang="pl-PL" dirty="0"/>
          </a:p>
        </p:txBody>
      </p:sp>
      <p:sp>
        <p:nvSpPr>
          <p:cNvPr id="26" name="Prostokąt: zaokrąglone rogi 25">
            <a:extLst>
              <a:ext uri="{FF2B5EF4-FFF2-40B4-BE49-F238E27FC236}">
                <a16:creationId xmlns:a16="http://schemas.microsoft.com/office/drawing/2014/main" id="{650A9F0F-C6B2-4ED6-8858-245B1D740315}"/>
              </a:ext>
            </a:extLst>
          </p:cNvPr>
          <p:cNvSpPr/>
          <p:nvPr/>
        </p:nvSpPr>
        <p:spPr>
          <a:xfrm>
            <a:off x="4043786" y="3082223"/>
            <a:ext cx="1189008" cy="362857"/>
          </a:xfrm>
          <a:prstGeom prst="roundRect">
            <a:avLst/>
          </a:prstGeom>
          <a:solidFill>
            <a:srgbClr val="409DA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Flying</a:t>
            </a:r>
          </a:p>
        </p:txBody>
      </p:sp>
      <p:pic>
        <p:nvPicPr>
          <p:cNvPr id="8" name="Obraz 7" descr="Obraz zawierający parasol, akcesoria&#10;&#10;Opis wygenerowany automatycznie">
            <a:extLst>
              <a:ext uri="{FF2B5EF4-FFF2-40B4-BE49-F238E27FC236}">
                <a16:creationId xmlns:a16="http://schemas.microsoft.com/office/drawing/2014/main" id="{23BEB619-9929-4068-B59C-B78ED70904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88" y="4628569"/>
            <a:ext cx="2520000" cy="2520000"/>
          </a:xfrm>
          <a:prstGeom prst="rect">
            <a:avLst/>
          </a:prstGeom>
        </p:spPr>
      </p:pic>
      <p:sp>
        <p:nvSpPr>
          <p:cNvPr id="28" name="Prostokąt: zaokrąglone rogi 27">
            <a:extLst>
              <a:ext uri="{FF2B5EF4-FFF2-40B4-BE49-F238E27FC236}">
                <a16:creationId xmlns:a16="http://schemas.microsoft.com/office/drawing/2014/main" id="{ADC4CE2F-13A2-4E59-BF3A-83D23280F5E2}"/>
              </a:ext>
            </a:extLst>
          </p:cNvPr>
          <p:cNvSpPr/>
          <p:nvPr/>
        </p:nvSpPr>
        <p:spPr>
          <a:xfrm>
            <a:off x="2719205" y="5271856"/>
            <a:ext cx="1189008" cy="362857"/>
          </a:xfrm>
          <a:prstGeom prst="roundRect">
            <a:avLst/>
          </a:prstGeom>
          <a:solidFill>
            <a:srgbClr val="5A856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Grass</a:t>
            </a:r>
          </a:p>
        </p:txBody>
      </p:sp>
      <p:sp>
        <p:nvSpPr>
          <p:cNvPr id="29" name="Prostokąt: zaokrąglone rogi 28">
            <a:extLst>
              <a:ext uri="{FF2B5EF4-FFF2-40B4-BE49-F238E27FC236}">
                <a16:creationId xmlns:a16="http://schemas.microsoft.com/office/drawing/2014/main" id="{927252FC-060D-44AB-8BCC-EB41640E90A7}"/>
              </a:ext>
            </a:extLst>
          </p:cNvPr>
          <p:cNvSpPr/>
          <p:nvPr/>
        </p:nvSpPr>
        <p:spPr>
          <a:xfrm>
            <a:off x="2707293" y="4844453"/>
            <a:ext cx="1189008" cy="362857"/>
          </a:xfrm>
          <a:prstGeom prst="roundRect">
            <a:avLst/>
          </a:prstGeom>
          <a:solidFill>
            <a:srgbClr val="CA667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 err="1"/>
              <a:t>Poison</a:t>
            </a:r>
            <a:endParaRPr lang="pl-PL" dirty="0"/>
          </a:p>
        </p:txBody>
      </p:sp>
      <p:sp>
        <p:nvSpPr>
          <p:cNvPr id="161" name="pole tekstowe 160">
            <a:extLst>
              <a:ext uri="{FF2B5EF4-FFF2-40B4-BE49-F238E27FC236}">
                <a16:creationId xmlns:a16="http://schemas.microsoft.com/office/drawing/2014/main" id="{49CD8599-F9DC-46ED-9261-7187226C420A}"/>
              </a:ext>
            </a:extLst>
          </p:cNvPr>
          <p:cNvSpPr txBox="1"/>
          <p:nvPr/>
        </p:nvSpPr>
        <p:spPr>
          <a:xfrm>
            <a:off x="1262512" y="997225"/>
            <a:ext cx="224773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pl-PL" dirty="0"/>
              <a:t>1 x 1 x </a:t>
            </a:r>
            <a:r>
              <a:rPr lang="pl-PL" dirty="0">
                <a:solidFill>
                  <a:srgbClr val="FF0000"/>
                </a:solidFill>
              </a:rPr>
              <a:t>0.5</a:t>
            </a:r>
            <a:r>
              <a:rPr lang="pl-PL" dirty="0"/>
              <a:t> x</a:t>
            </a:r>
            <a:r>
              <a:rPr lang="pl-PL" dirty="0">
                <a:solidFill>
                  <a:srgbClr val="FF0000"/>
                </a:solidFill>
              </a:rPr>
              <a:t> 0.5 </a:t>
            </a:r>
            <a:r>
              <a:rPr lang="pl-PL" dirty="0"/>
              <a:t>= </a:t>
            </a:r>
            <a:r>
              <a:rPr lang="pl-PL" dirty="0">
                <a:solidFill>
                  <a:srgbClr val="FF0000"/>
                </a:solidFill>
              </a:rPr>
              <a:t>0.25</a:t>
            </a:r>
          </a:p>
        </p:txBody>
      </p:sp>
      <p:cxnSp>
        <p:nvCxnSpPr>
          <p:cNvPr id="179" name="Łącznik prosty ze strzałką 178">
            <a:extLst>
              <a:ext uri="{FF2B5EF4-FFF2-40B4-BE49-F238E27FC236}">
                <a16:creationId xmlns:a16="http://schemas.microsoft.com/office/drawing/2014/main" id="{CA127489-CD78-41A2-B030-4A8BB6CE829B}"/>
              </a:ext>
            </a:extLst>
          </p:cNvPr>
          <p:cNvCxnSpPr>
            <a:cxnSpLocks/>
          </p:cNvCxnSpPr>
          <p:nvPr/>
        </p:nvCxnSpPr>
        <p:spPr>
          <a:xfrm flipV="1">
            <a:off x="3659023" y="4265477"/>
            <a:ext cx="0" cy="553275"/>
          </a:xfrm>
          <a:prstGeom prst="straightConnector1">
            <a:avLst/>
          </a:prstGeom>
          <a:ln w="57150">
            <a:solidFill>
              <a:srgbClr val="F76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Łącznik prosty ze strzałką 188">
            <a:extLst>
              <a:ext uri="{FF2B5EF4-FFF2-40B4-BE49-F238E27FC236}">
                <a16:creationId xmlns:a16="http://schemas.microsoft.com/office/drawing/2014/main" id="{47704D57-864B-40FE-A0AB-F7FA2553E8D5}"/>
              </a:ext>
            </a:extLst>
          </p:cNvPr>
          <p:cNvCxnSpPr>
            <a:cxnSpLocks/>
          </p:cNvCxnSpPr>
          <p:nvPr/>
        </p:nvCxnSpPr>
        <p:spPr>
          <a:xfrm>
            <a:off x="3980525" y="5026715"/>
            <a:ext cx="1486825" cy="0"/>
          </a:xfrm>
          <a:prstGeom prst="straightConnector1">
            <a:avLst/>
          </a:prstGeom>
          <a:ln w="57150">
            <a:solidFill>
              <a:srgbClr val="648DB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Łącznik prosty ze strzałką 206">
            <a:extLst>
              <a:ext uri="{FF2B5EF4-FFF2-40B4-BE49-F238E27FC236}">
                <a16:creationId xmlns:a16="http://schemas.microsoft.com/office/drawing/2014/main" id="{43B73365-807D-4BAA-B373-00EA334C7F8C}"/>
              </a:ext>
            </a:extLst>
          </p:cNvPr>
          <p:cNvCxnSpPr>
            <a:cxnSpLocks/>
          </p:cNvCxnSpPr>
          <p:nvPr/>
        </p:nvCxnSpPr>
        <p:spPr>
          <a:xfrm>
            <a:off x="3958034" y="5519716"/>
            <a:ext cx="1509316" cy="0"/>
          </a:xfrm>
          <a:prstGeom prst="straightConnector1">
            <a:avLst/>
          </a:prstGeom>
          <a:ln w="57150">
            <a:solidFill>
              <a:srgbClr val="648DB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Łącznik: łamany 221">
            <a:extLst>
              <a:ext uri="{FF2B5EF4-FFF2-40B4-BE49-F238E27FC236}">
                <a16:creationId xmlns:a16="http://schemas.microsoft.com/office/drawing/2014/main" id="{40C167AF-4174-470C-BD02-77D8F5A3CD7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735170" y="4739422"/>
            <a:ext cx="883757" cy="382928"/>
          </a:xfrm>
          <a:prstGeom prst="bentConnector3">
            <a:avLst>
              <a:gd name="adj1" fmla="val 3296"/>
            </a:avLst>
          </a:prstGeom>
          <a:ln w="57150">
            <a:solidFill>
              <a:srgbClr val="409DA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Łącznik: łamany 228">
            <a:extLst>
              <a:ext uri="{FF2B5EF4-FFF2-40B4-BE49-F238E27FC236}">
                <a16:creationId xmlns:a16="http://schemas.microsoft.com/office/drawing/2014/main" id="{21D99C69-6FD9-4EAA-9A36-109F0A3CC3E7}"/>
              </a:ext>
            </a:extLst>
          </p:cNvPr>
          <p:cNvCxnSpPr>
            <a:cxnSpLocks/>
          </p:cNvCxnSpPr>
          <p:nvPr/>
        </p:nvCxnSpPr>
        <p:spPr>
          <a:xfrm flipV="1">
            <a:off x="3958032" y="4579301"/>
            <a:ext cx="857876" cy="855893"/>
          </a:xfrm>
          <a:prstGeom prst="bentConnector3">
            <a:avLst>
              <a:gd name="adj1" fmla="val 99593"/>
            </a:avLst>
          </a:prstGeom>
          <a:ln w="57150">
            <a:solidFill>
              <a:srgbClr val="F76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Łącznik prosty ze strzałką 237">
            <a:extLst>
              <a:ext uri="{FF2B5EF4-FFF2-40B4-BE49-F238E27FC236}">
                <a16:creationId xmlns:a16="http://schemas.microsoft.com/office/drawing/2014/main" id="{8832D6A4-A9F8-40A8-9836-21C10F0D7592}"/>
              </a:ext>
            </a:extLst>
          </p:cNvPr>
          <p:cNvCxnSpPr>
            <a:cxnSpLocks/>
          </p:cNvCxnSpPr>
          <p:nvPr/>
        </p:nvCxnSpPr>
        <p:spPr>
          <a:xfrm flipH="1">
            <a:off x="5489575" y="5026715"/>
            <a:ext cx="1128645" cy="0"/>
          </a:xfrm>
          <a:prstGeom prst="straightConnector1">
            <a:avLst/>
          </a:prstGeom>
          <a:ln w="57150">
            <a:solidFill>
              <a:srgbClr val="CA667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Łącznik: łamany 242">
            <a:extLst>
              <a:ext uri="{FF2B5EF4-FFF2-40B4-BE49-F238E27FC236}">
                <a16:creationId xmlns:a16="http://schemas.microsoft.com/office/drawing/2014/main" id="{F1C5CE53-0F4C-4C1F-B888-75ED3EEFF038}"/>
              </a:ext>
            </a:extLst>
          </p:cNvPr>
          <p:cNvCxnSpPr>
            <a:cxnSpLocks/>
          </p:cNvCxnSpPr>
          <p:nvPr/>
        </p:nvCxnSpPr>
        <p:spPr>
          <a:xfrm rot="10800000" flipV="1">
            <a:off x="5489576" y="5124448"/>
            <a:ext cx="1128647" cy="395267"/>
          </a:xfrm>
          <a:prstGeom prst="bentConnector3">
            <a:avLst>
              <a:gd name="adj1" fmla="val 27214"/>
            </a:avLst>
          </a:prstGeom>
          <a:ln w="57150">
            <a:solidFill>
              <a:srgbClr val="5A85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Łącznik prosty ze strzałką 250">
            <a:extLst>
              <a:ext uri="{FF2B5EF4-FFF2-40B4-BE49-F238E27FC236}">
                <a16:creationId xmlns:a16="http://schemas.microsoft.com/office/drawing/2014/main" id="{F681F8B1-6638-48C3-9450-0CBDDCA3F239}"/>
              </a:ext>
            </a:extLst>
          </p:cNvPr>
          <p:cNvCxnSpPr>
            <a:cxnSpLocks/>
          </p:cNvCxnSpPr>
          <p:nvPr/>
        </p:nvCxnSpPr>
        <p:spPr>
          <a:xfrm flipH="1">
            <a:off x="4364252" y="3505338"/>
            <a:ext cx="11703" cy="945525"/>
          </a:xfrm>
          <a:prstGeom prst="straightConnector1">
            <a:avLst/>
          </a:prstGeom>
          <a:ln w="57150">
            <a:solidFill>
              <a:srgbClr val="5A85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Łącznik prosty ze strzałką 265">
            <a:extLst>
              <a:ext uri="{FF2B5EF4-FFF2-40B4-BE49-F238E27FC236}">
                <a16:creationId xmlns:a16="http://schemas.microsoft.com/office/drawing/2014/main" id="{459D1210-FAB5-4D49-8B84-0A189456500C}"/>
              </a:ext>
            </a:extLst>
          </p:cNvPr>
          <p:cNvCxnSpPr>
            <a:cxnSpLocks/>
          </p:cNvCxnSpPr>
          <p:nvPr/>
        </p:nvCxnSpPr>
        <p:spPr>
          <a:xfrm flipH="1">
            <a:off x="4811600" y="3918712"/>
            <a:ext cx="1743" cy="623403"/>
          </a:xfrm>
          <a:prstGeom prst="straightConnector1">
            <a:avLst/>
          </a:prstGeom>
          <a:ln w="57150">
            <a:solidFill>
              <a:srgbClr val="5A85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Łącznik: łamany 280">
            <a:extLst>
              <a:ext uri="{FF2B5EF4-FFF2-40B4-BE49-F238E27FC236}">
                <a16:creationId xmlns:a16="http://schemas.microsoft.com/office/drawing/2014/main" id="{B02BED16-AF1B-40FD-BCDE-17DC53D9624C}"/>
              </a:ext>
            </a:extLst>
          </p:cNvPr>
          <p:cNvCxnSpPr>
            <a:cxnSpLocks/>
          </p:cNvCxnSpPr>
          <p:nvPr/>
        </p:nvCxnSpPr>
        <p:spPr>
          <a:xfrm rot="10800000" flipV="1">
            <a:off x="3659024" y="3681382"/>
            <a:ext cx="957809" cy="546918"/>
          </a:xfrm>
          <a:prstGeom prst="bentConnector3">
            <a:avLst>
              <a:gd name="adj1" fmla="val 100386"/>
            </a:avLst>
          </a:prstGeom>
          <a:ln w="57150">
            <a:solidFill>
              <a:srgbClr val="CA667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Łącznik prosty ze strzałką 299">
            <a:extLst>
              <a:ext uri="{FF2B5EF4-FFF2-40B4-BE49-F238E27FC236}">
                <a16:creationId xmlns:a16="http://schemas.microsoft.com/office/drawing/2014/main" id="{4B9C4BF9-B2C6-4F66-B871-8B3BDAF2F19B}"/>
              </a:ext>
            </a:extLst>
          </p:cNvPr>
          <p:cNvCxnSpPr>
            <a:cxnSpLocks/>
          </p:cNvCxnSpPr>
          <p:nvPr/>
        </p:nvCxnSpPr>
        <p:spPr>
          <a:xfrm flipV="1">
            <a:off x="3162070" y="4202669"/>
            <a:ext cx="0" cy="616083"/>
          </a:xfrm>
          <a:prstGeom prst="straightConnector1">
            <a:avLst/>
          </a:prstGeom>
          <a:ln w="57150">
            <a:solidFill>
              <a:srgbClr val="409DA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Łącznik: łamany 300">
            <a:extLst>
              <a:ext uri="{FF2B5EF4-FFF2-40B4-BE49-F238E27FC236}">
                <a16:creationId xmlns:a16="http://schemas.microsoft.com/office/drawing/2014/main" id="{9E99CCBE-D886-4AFF-B290-314FCC33A9D0}"/>
              </a:ext>
            </a:extLst>
          </p:cNvPr>
          <p:cNvCxnSpPr>
            <a:cxnSpLocks/>
          </p:cNvCxnSpPr>
          <p:nvPr/>
        </p:nvCxnSpPr>
        <p:spPr>
          <a:xfrm rot="5400000">
            <a:off x="3122924" y="3315597"/>
            <a:ext cx="880036" cy="801743"/>
          </a:xfrm>
          <a:prstGeom prst="bentConnector3">
            <a:avLst>
              <a:gd name="adj1" fmla="val 3459"/>
            </a:avLst>
          </a:prstGeom>
          <a:ln w="57150">
            <a:solidFill>
              <a:srgbClr val="CA667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Łącznik: łamany 305">
            <a:extLst>
              <a:ext uri="{FF2B5EF4-FFF2-40B4-BE49-F238E27FC236}">
                <a16:creationId xmlns:a16="http://schemas.microsoft.com/office/drawing/2014/main" id="{2BF82F10-0442-4FFF-83C8-5EBA5529495B}"/>
              </a:ext>
            </a:extLst>
          </p:cNvPr>
          <p:cNvCxnSpPr>
            <a:cxnSpLocks/>
          </p:cNvCxnSpPr>
          <p:nvPr/>
        </p:nvCxnSpPr>
        <p:spPr>
          <a:xfrm rot="16200000" flipV="1">
            <a:off x="6274559" y="3649474"/>
            <a:ext cx="1499409" cy="727761"/>
          </a:xfrm>
          <a:prstGeom prst="bentConnector3">
            <a:avLst>
              <a:gd name="adj1" fmla="val 99804"/>
            </a:avLst>
          </a:prstGeom>
          <a:ln w="57150">
            <a:solidFill>
              <a:srgbClr val="409DA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Łącznik prosty ze strzałką 310">
            <a:extLst>
              <a:ext uri="{FF2B5EF4-FFF2-40B4-BE49-F238E27FC236}">
                <a16:creationId xmlns:a16="http://schemas.microsoft.com/office/drawing/2014/main" id="{F0AC0E6E-F860-4606-93C4-2426FF5E922F}"/>
              </a:ext>
            </a:extLst>
          </p:cNvPr>
          <p:cNvCxnSpPr>
            <a:cxnSpLocks/>
          </p:cNvCxnSpPr>
          <p:nvPr/>
        </p:nvCxnSpPr>
        <p:spPr>
          <a:xfrm>
            <a:off x="5310484" y="3263650"/>
            <a:ext cx="1307736" cy="0"/>
          </a:xfrm>
          <a:prstGeom prst="straightConnector1">
            <a:avLst/>
          </a:prstGeom>
          <a:ln w="57150">
            <a:solidFill>
              <a:srgbClr val="648DB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Łącznik: łamany 322">
            <a:extLst>
              <a:ext uri="{FF2B5EF4-FFF2-40B4-BE49-F238E27FC236}">
                <a16:creationId xmlns:a16="http://schemas.microsoft.com/office/drawing/2014/main" id="{296A2C03-F983-491B-8BBC-88117A009016}"/>
              </a:ext>
            </a:extLst>
          </p:cNvPr>
          <p:cNvCxnSpPr>
            <a:cxnSpLocks/>
          </p:cNvCxnSpPr>
          <p:nvPr/>
        </p:nvCxnSpPr>
        <p:spPr>
          <a:xfrm rot="16200000" flipV="1">
            <a:off x="6446870" y="3889463"/>
            <a:ext cx="1072374" cy="656212"/>
          </a:xfrm>
          <a:prstGeom prst="bentConnector3">
            <a:avLst>
              <a:gd name="adj1" fmla="val 99888"/>
            </a:avLst>
          </a:prstGeom>
          <a:ln w="57150">
            <a:solidFill>
              <a:srgbClr val="F76A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Łącznik prosty ze strzałką 326">
            <a:extLst>
              <a:ext uri="{FF2B5EF4-FFF2-40B4-BE49-F238E27FC236}">
                <a16:creationId xmlns:a16="http://schemas.microsoft.com/office/drawing/2014/main" id="{3C09C47B-1F54-4D6F-86B4-4E333BC1BFDB}"/>
              </a:ext>
            </a:extLst>
          </p:cNvPr>
          <p:cNvCxnSpPr>
            <a:cxnSpLocks/>
          </p:cNvCxnSpPr>
          <p:nvPr/>
        </p:nvCxnSpPr>
        <p:spPr>
          <a:xfrm flipV="1">
            <a:off x="5877799" y="3681382"/>
            <a:ext cx="740421" cy="9303"/>
          </a:xfrm>
          <a:prstGeom prst="straightConnector1">
            <a:avLst/>
          </a:prstGeom>
          <a:ln w="57150">
            <a:solidFill>
              <a:srgbClr val="648DB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pole tekstowe 335">
            <a:extLst>
              <a:ext uri="{FF2B5EF4-FFF2-40B4-BE49-F238E27FC236}">
                <a16:creationId xmlns:a16="http://schemas.microsoft.com/office/drawing/2014/main" id="{0B71E26D-6BF9-49F7-B377-4B5723A87C36}"/>
              </a:ext>
            </a:extLst>
          </p:cNvPr>
          <p:cNvSpPr txBox="1"/>
          <p:nvPr/>
        </p:nvSpPr>
        <p:spPr>
          <a:xfrm>
            <a:off x="6802900" y="337494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rgbClr val="00B050"/>
                </a:solidFill>
              </a:rPr>
              <a:t>x 2</a:t>
            </a:r>
          </a:p>
        </p:txBody>
      </p:sp>
      <p:sp>
        <p:nvSpPr>
          <p:cNvPr id="337" name="pole tekstowe 336">
            <a:extLst>
              <a:ext uri="{FF2B5EF4-FFF2-40B4-BE49-F238E27FC236}">
                <a16:creationId xmlns:a16="http://schemas.microsoft.com/office/drawing/2014/main" id="{714D8597-CDA0-4142-A507-BD9ACDC45B48}"/>
              </a:ext>
            </a:extLst>
          </p:cNvPr>
          <p:cNvSpPr txBox="1"/>
          <p:nvPr/>
        </p:nvSpPr>
        <p:spPr>
          <a:xfrm>
            <a:off x="5861650" y="3374942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rgbClr val="C00000"/>
                </a:solidFill>
              </a:rPr>
              <a:t>x 0.5</a:t>
            </a:r>
          </a:p>
        </p:txBody>
      </p:sp>
      <p:sp>
        <p:nvSpPr>
          <p:cNvPr id="338" name="pole tekstowe 337">
            <a:extLst>
              <a:ext uri="{FF2B5EF4-FFF2-40B4-BE49-F238E27FC236}">
                <a16:creationId xmlns:a16="http://schemas.microsoft.com/office/drawing/2014/main" id="{E0D2CC01-D837-4ECC-BFB5-8BD3C0002D1F}"/>
              </a:ext>
            </a:extLst>
          </p:cNvPr>
          <p:cNvSpPr txBox="1"/>
          <p:nvPr/>
        </p:nvSpPr>
        <p:spPr>
          <a:xfrm>
            <a:off x="4894885" y="4714087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x 1</a:t>
            </a:r>
          </a:p>
        </p:txBody>
      </p:sp>
      <p:sp>
        <p:nvSpPr>
          <p:cNvPr id="339" name="pole tekstowe 338">
            <a:extLst>
              <a:ext uri="{FF2B5EF4-FFF2-40B4-BE49-F238E27FC236}">
                <a16:creationId xmlns:a16="http://schemas.microsoft.com/office/drawing/2014/main" id="{82C3FA13-46BD-4DFA-8140-73167F1AF1A1}"/>
              </a:ext>
            </a:extLst>
          </p:cNvPr>
          <p:cNvSpPr txBox="1"/>
          <p:nvPr/>
        </p:nvSpPr>
        <p:spPr>
          <a:xfrm>
            <a:off x="6788255" y="2953516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x 1</a:t>
            </a:r>
          </a:p>
        </p:txBody>
      </p:sp>
      <p:sp>
        <p:nvSpPr>
          <p:cNvPr id="340" name="pole tekstowe 339">
            <a:extLst>
              <a:ext uri="{FF2B5EF4-FFF2-40B4-BE49-F238E27FC236}">
                <a16:creationId xmlns:a16="http://schemas.microsoft.com/office/drawing/2014/main" id="{2DC70791-F6BC-40D2-B4FF-A1202D6C9C92}"/>
              </a:ext>
            </a:extLst>
          </p:cNvPr>
          <p:cNvSpPr txBox="1"/>
          <p:nvPr/>
        </p:nvSpPr>
        <p:spPr>
          <a:xfrm>
            <a:off x="5611869" y="5211583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rgbClr val="C00000"/>
                </a:solidFill>
              </a:rPr>
              <a:t>x 0.5</a:t>
            </a:r>
          </a:p>
        </p:txBody>
      </p:sp>
      <p:sp>
        <p:nvSpPr>
          <p:cNvPr id="341" name="pole tekstowe 340">
            <a:extLst>
              <a:ext uri="{FF2B5EF4-FFF2-40B4-BE49-F238E27FC236}">
                <a16:creationId xmlns:a16="http://schemas.microsoft.com/office/drawing/2014/main" id="{49F71BBC-EFA8-47C6-B256-30E28B503ED9}"/>
              </a:ext>
            </a:extLst>
          </p:cNvPr>
          <p:cNvSpPr txBox="1"/>
          <p:nvPr/>
        </p:nvSpPr>
        <p:spPr>
          <a:xfrm>
            <a:off x="4898180" y="5211583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rgbClr val="00B050"/>
                </a:solidFill>
              </a:rPr>
              <a:t>x 2</a:t>
            </a:r>
          </a:p>
        </p:txBody>
      </p:sp>
      <p:sp>
        <p:nvSpPr>
          <p:cNvPr id="342" name="pole tekstowe 341">
            <a:extLst>
              <a:ext uri="{FF2B5EF4-FFF2-40B4-BE49-F238E27FC236}">
                <a16:creationId xmlns:a16="http://schemas.microsoft.com/office/drawing/2014/main" id="{AB01EB24-0D99-4A4D-885D-18117B006B5F}"/>
              </a:ext>
            </a:extLst>
          </p:cNvPr>
          <p:cNvSpPr txBox="1"/>
          <p:nvPr/>
        </p:nvSpPr>
        <p:spPr>
          <a:xfrm>
            <a:off x="6000114" y="2944411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x 1</a:t>
            </a:r>
          </a:p>
        </p:txBody>
      </p:sp>
      <p:sp>
        <p:nvSpPr>
          <p:cNvPr id="343" name="pole tekstowe 342">
            <a:extLst>
              <a:ext uri="{FF2B5EF4-FFF2-40B4-BE49-F238E27FC236}">
                <a16:creationId xmlns:a16="http://schemas.microsoft.com/office/drawing/2014/main" id="{CCC2E3A6-3875-492C-82B2-839EDF98C898}"/>
              </a:ext>
            </a:extLst>
          </p:cNvPr>
          <p:cNvSpPr txBox="1"/>
          <p:nvPr/>
        </p:nvSpPr>
        <p:spPr>
          <a:xfrm>
            <a:off x="5711675" y="4693917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x 1</a:t>
            </a:r>
          </a:p>
        </p:txBody>
      </p:sp>
      <p:sp>
        <p:nvSpPr>
          <p:cNvPr id="344" name="pole tekstowe 343">
            <a:extLst>
              <a:ext uri="{FF2B5EF4-FFF2-40B4-BE49-F238E27FC236}">
                <a16:creationId xmlns:a16="http://schemas.microsoft.com/office/drawing/2014/main" id="{3B323A4E-3118-4910-95F8-5AFF77487269}"/>
              </a:ext>
            </a:extLst>
          </p:cNvPr>
          <p:cNvSpPr txBox="1"/>
          <p:nvPr/>
        </p:nvSpPr>
        <p:spPr>
          <a:xfrm rot="16200000">
            <a:off x="4465277" y="3986157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rgbClr val="00B050"/>
                </a:solidFill>
              </a:rPr>
              <a:t>x 2</a:t>
            </a:r>
          </a:p>
        </p:txBody>
      </p:sp>
      <p:sp>
        <p:nvSpPr>
          <p:cNvPr id="345" name="pole tekstowe 344">
            <a:extLst>
              <a:ext uri="{FF2B5EF4-FFF2-40B4-BE49-F238E27FC236}">
                <a16:creationId xmlns:a16="http://schemas.microsoft.com/office/drawing/2014/main" id="{44A689AD-C935-450E-9928-E4D3A3AE0744}"/>
              </a:ext>
            </a:extLst>
          </p:cNvPr>
          <p:cNvSpPr txBox="1"/>
          <p:nvPr/>
        </p:nvSpPr>
        <p:spPr>
          <a:xfrm rot="16200000">
            <a:off x="4004874" y="3909083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rgbClr val="00B050"/>
                </a:solidFill>
              </a:rPr>
              <a:t>x 2</a:t>
            </a:r>
          </a:p>
        </p:txBody>
      </p:sp>
      <p:sp>
        <p:nvSpPr>
          <p:cNvPr id="346" name="pole tekstowe 345">
            <a:extLst>
              <a:ext uri="{FF2B5EF4-FFF2-40B4-BE49-F238E27FC236}">
                <a16:creationId xmlns:a16="http://schemas.microsoft.com/office/drawing/2014/main" id="{48E2D287-1219-4108-94C9-E557B110517E}"/>
              </a:ext>
            </a:extLst>
          </p:cNvPr>
          <p:cNvSpPr txBox="1"/>
          <p:nvPr/>
        </p:nvSpPr>
        <p:spPr>
          <a:xfrm rot="16200000">
            <a:off x="4376141" y="4822581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rgbClr val="C00000"/>
                </a:solidFill>
              </a:rPr>
              <a:t>x 0.5</a:t>
            </a:r>
          </a:p>
        </p:txBody>
      </p:sp>
      <p:sp>
        <p:nvSpPr>
          <p:cNvPr id="347" name="pole tekstowe 346">
            <a:extLst>
              <a:ext uri="{FF2B5EF4-FFF2-40B4-BE49-F238E27FC236}">
                <a16:creationId xmlns:a16="http://schemas.microsoft.com/office/drawing/2014/main" id="{A1275B9E-A479-4264-9F9F-F73AFF970166}"/>
              </a:ext>
            </a:extLst>
          </p:cNvPr>
          <p:cNvSpPr txBox="1"/>
          <p:nvPr/>
        </p:nvSpPr>
        <p:spPr>
          <a:xfrm rot="16200000">
            <a:off x="3903936" y="4806107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rgbClr val="C00000"/>
                </a:solidFill>
              </a:rPr>
              <a:t>x 0.5</a:t>
            </a:r>
          </a:p>
        </p:txBody>
      </p:sp>
      <p:sp>
        <p:nvSpPr>
          <p:cNvPr id="348" name="pole tekstowe 347">
            <a:extLst>
              <a:ext uri="{FF2B5EF4-FFF2-40B4-BE49-F238E27FC236}">
                <a16:creationId xmlns:a16="http://schemas.microsoft.com/office/drawing/2014/main" id="{1E2C7B8F-6FC8-42EC-911D-E4B6586CB4A5}"/>
              </a:ext>
            </a:extLst>
          </p:cNvPr>
          <p:cNvSpPr txBox="1"/>
          <p:nvPr/>
        </p:nvSpPr>
        <p:spPr>
          <a:xfrm rot="16200000">
            <a:off x="2786426" y="354098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x 1</a:t>
            </a:r>
          </a:p>
        </p:txBody>
      </p:sp>
      <p:sp>
        <p:nvSpPr>
          <p:cNvPr id="349" name="pole tekstowe 348">
            <a:extLst>
              <a:ext uri="{FF2B5EF4-FFF2-40B4-BE49-F238E27FC236}">
                <a16:creationId xmlns:a16="http://schemas.microsoft.com/office/drawing/2014/main" id="{DA245502-F068-4C5B-9BB9-78410E1F85C1}"/>
              </a:ext>
            </a:extLst>
          </p:cNvPr>
          <p:cNvSpPr txBox="1"/>
          <p:nvPr/>
        </p:nvSpPr>
        <p:spPr>
          <a:xfrm rot="16200000">
            <a:off x="2770277" y="437440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x 1</a:t>
            </a:r>
          </a:p>
        </p:txBody>
      </p:sp>
      <p:sp>
        <p:nvSpPr>
          <p:cNvPr id="350" name="pole tekstowe 349">
            <a:extLst>
              <a:ext uri="{FF2B5EF4-FFF2-40B4-BE49-F238E27FC236}">
                <a16:creationId xmlns:a16="http://schemas.microsoft.com/office/drawing/2014/main" id="{DBF28F01-98B1-4751-9E91-528613C94DF8}"/>
              </a:ext>
            </a:extLst>
          </p:cNvPr>
          <p:cNvSpPr txBox="1"/>
          <p:nvPr/>
        </p:nvSpPr>
        <p:spPr>
          <a:xfrm rot="16200000">
            <a:off x="3283259" y="3656326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x 1</a:t>
            </a:r>
          </a:p>
        </p:txBody>
      </p:sp>
      <p:sp>
        <p:nvSpPr>
          <p:cNvPr id="351" name="pole tekstowe 350">
            <a:extLst>
              <a:ext uri="{FF2B5EF4-FFF2-40B4-BE49-F238E27FC236}">
                <a16:creationId xmlns:a16="http://schemas.microsoft.com/office/drawing/2014/main" id="{A3C3EF30-FE82-44DE-B4DD-B0D7AFCC0780}"/>
              </a:ext>
            </a:extLst>
          </p:cNvPr>
          <p:cNvSpPr txBox="1"/>
          <p:nvPr/>
        </p:nvSpPr>
        <p:spPr>
          <a:xfrm rot="16200000">
            <a:off x="3297763" y="440178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x 1</a:t>
            </a:r>
          </a:p>
        </p:txBody>
      </p:sp>
      <p:cxnSp>
        <p:nvCxnSpPr>
          <p:cNvPr id="363" name="Łącznik: łamany 362">
            <a:extLst>
              <a:ext uri="{FF2B5EF4-FFF2-40B4-BE49-F238E27FC236}">
                <a16:creationId xmlns:a16="http://schemas.microsoft.com/office/drawing/2014/main" id="{0A80414B-C98E-422A-9DED-2F6C1B8EEFA9}"/>
              </a:ext>
            </a:extLst>
          </p:cNvPr>
          <p:cNvCxnSpPr/>
          <p:nvPr/>
        </p:nvCxnSpPr>
        <p:spPr>
          <a:xfrm rot="5400000" flipH="1" flipV="1">
            <a:off x="735090" y="1889498"/>
            <a:ext cx="3451356" cy="2396510"/>
          </a:xfrm>
          <a:prstGeom prst="bentConnector3">
            <a:avLst>
              <a:gd name="adj1" fmla="val 99952"/>
            </a:avLst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Łącznik: łamany 370">
            <a:extLst>
              <a:ext uri="{FF2B5EF4-FFF2-40B4-BE49-F238E27FC236}">
                <a16:creationId xmlns:a16="http://schemas.microsoft.com/office/drawing/2014/main" id="{29996F1C-4BC3-4405-8905-019F476F25A9}"/>
              </a:ext>
            </a:extLst>
          </p:cNvPr>
          <p:cNvCxnSpPr>
            <a:cxnSpLocks/>
            <a:stCxn id="6" idx="1"/>
          </p:cNvCxnSpPr>
          <p:nvPr/>
        </p:nvCxnSpPr>
        <p:spPr>
          <a:xfrm rot="10800000" flipV="1">
            <a:off x="1582109" y="2033989"/>
            <a:ext cx="2058385" cy="2843154"/>
          </a:xfrm>
          <a:prstGeom prst="bentConnector2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5" name="pole tekstowe 374">
            <a:extLst>
              <a:ext uri="{FF2B5EF4-FFF2-40B4-BE49-F238E27FC236}">
                <a16:creationId xmlns:a16="http://schemas.microsoft.com/office/drawing/2014/main" id="{D7A82E9C-28C6-4834-88D4-29AE44379435}"/>
              </a:ext>
            </a:extLst>
          </p:cNvPr>
          <p:cNvSpPr txBox="1"/>
          <p:nvPr/>
        </p:nvSpPr>
        <p:spPr>
          <a:xfrm>
            <a:off x="1808036" y="1674083"/>
            <a:ext cx="16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1 x 1 x </a:t>
            </a:r>
            <a:r>
              <a:rPr lang="pl-PL" dirty="0">
                <a:solidFill>
                  <a:srgbClr val="00B050"/>
                </a:solidFill>
              </a:rPr>
              <a:t>2</a:t>
            </a:r>
            <a:r>
              <a:rPr lang="pl-PL" dirty="0"/>
              <a:t> x </a:t>
            </a:r>
            <a:r>
              <a:rPr lang="pl-PL" dirty="0">
                <a:solidFill>
                  <a:srgbClr val="00B050"/>
                </a:solidFill>
              </a:rPr>
              <a:t>2</a:t>
            </a:r>
            <a:r>
              <a:rPr lang="pl-PL" dirty="0"/>
              <a:t> = </a:t>
            </a:r>
            <a:r>
              <a:rPr lang="pl-PL" dirty="0">
                <a:solidFill>
                  <a:srgbClr val="00B050"/>
                </a:solidFill>
              </a:rPr>
              <a:t>4</a:t>
            </a:r>
          </a:p>
        </p:txBody>
      </p:sp>
      <p:cxnSp>
        <p:nvCxnSpPr>
          <p:cNvPr id="376" name="Łącznik: łamany 375">
            <a:extLst>
              <a:ext uri="{FF2B5EF4-FFF2-40B4-BE49-F238E27FC236}">
                <a16:creationId xmlns:a16="http://schemas.microsoft.com/office/drawing/2014/main" id="{A3DF54BA-E62D-4223-AA59-5540E9DE508D}"/>
              </a:ext>
            </a:extLst>
          </p:cNvPr>
          <p:cNvCxnSpPr>
            <a:cxnSpLocks/>
          </p:cNvCxnSpPr>
          <p:nvPr/>
        </p:nvCxnSpPr>
        <p:spPr>
          <a:xfrm flipV="1">
            <a:off x="2854242" y="5026715"/>
            <a:ext cx="5657650" cy="1626091"/>
          </a:xfrm>
          <a:prstGeom prst="bentConnector3">
            <a:avLst>
              <a:gd name="adj1" fmla="val 100026"/>
            </a:avLst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Łącznik: łamany 383">
            <a:extLst>
              <a:ext uri="{FF2B5EF4-FFF2-40B4-BE49-F238E27FC236}">
                <a16:creationId xmlns:a16="http://schemas.microsoft.com/office/drawing/2014/main" id="{236BDCF7-5AC5-4F67-8839-45AB13D5852D}"/>
              </a:ext>
            </a:extLst>
          </p:cNvPr>
          <p:cNvCxnSpPr>
            <a:cxnSpLocks/>
          </p:cNvCxnSpPr>
          <p:nvPr/>
        </p:nvCxnSpPr>
        <p:spPr>
          <a:xfrm rot="10800000" flipV="1">
            <a:off x="2899509" y="4913623"/>
            <a:ext cx="5327115" cy="1227398"/>
          </a:xfrm>
          <a:prstGeom prst="bentConnector3">
            <a:avLst>
              <a:gd name="adj1" fmla="val 889"/>
            </a:avLst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9" name="pole tekstowe 388">
            <a:extLst>
              <a:ext uri="{FF2B5EF4-FFF2-40B4-BE49-F238E27FC236}">
                <a16:creationId xmlns:a16="http://schemas.microsoft.com/office/drawing/2014/main" id="{38219338-3FE1-4AA2-A4C2-791BF0CE0DEF}"/>
              </a:ext>
            </a:extLst>
          </p:cNvPr>
          <p:cNvSpPr txBox="1"/>
          <p:nvPr/>
        </p:nvSpPr>
        <p:spPr>
          <a:xfrm>
            <a:off x="5360024" y="6267008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1 x </a:t>
            </a:r>
            <a:r>
              <a:rPr lang="pl-PL" dirty="0">
                <a:solidFill>
                  <a:srgbClr val="00B050"/>
                </a:solidFill>
              </a:rPr>
              <a:t>2</a:t>
            </a:r>
            <a:r>
              <a:rPr lang="pl-PL" dirty="0"/>
              <a:t> = </a:t>
            </a:r>
            <a:r>
              <a:rPr lang="pl-PL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390" name="pole tekstowe 389">
            <a:extLst>
              <a:ext uri="{FF2B5EF4-FFF2-40B4-BE49-F238E27FC236}">
                <a16:creationId xmlns:a16="http://schemas.microsoft.com/office/drawing/2014/main" id="{08617302-74CD-4093-8B37-BB0E475C4677}"/>
              </a:ext>
            </a:extLst>
          </p:cNvPr>
          <p:cNvSpPr txBox="1"/>
          <p:nvPr/>
        </p:nvSpPr>
        <p:spPr>
          <a:xfrm>
            <a:off x="5230984" y="5771690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1 x </a:t>
            </a:r>
            <a:r>
              <a:rPr lang="pl-PL" dirty="0">
                <a:solidFill>
                  <a:srgbClr val="C00000"/>
                </a:solidFill>
              </a:rPr>
              <a:t>0.5</a:t>
            </a:r>
            <a:r>
              <a:rPr lang="pl-PL" dirty="0"/>
              <a:t> = </a:t>
            </a:r>
            <a:r>
              <a:rPr lang="pl-PL" dirty="0">
                <a:solidFill>
                  <a:srgbClr val="C00000"/>
                </a:solidFill>
              </a:rPr>
              <a:t>0.5</a:t>
            </a:r>
          </a:p>
        </p:txBody>
      </p:sp>
      <p:cxnSp>
        <p:nvCxnSpPr>
          <p:cNvPr id="391" name="Łącznik: łamany 390">
            <a:extLst>
              <a:ext uri="{FF2B5EF4-FFF2-40B4-BE49-F238E27FC236}">
                <a16:creationId xmlns:a16="http://schemas.microsoft.com/office/drawing/2014/main" id="{F6E24C0E-6181-4B6E-A53B-8DD13C4725E5}"/>
              </a:ext>
            </a:extLst>
          </p:cNvPr>
          <p:cNvCxnSpPr>
            <a:cxnSpLocks/>
          </p:cNvCxnSpPr>
          <p:nvPr/>
        </p:nvCxnSpPr>
        <p:spPr>
          <a:xfrm>
            <a:off x="6560513" y="1505942"/>
            <a:ext cx="2548431" cy="663266"/>
          </a:xfrm>
          <a:prstGeom prst="bentConnector3">
            <a:avLst>
              <a:gd name="adj1" fmla="val 100084"/>
            </a:avLst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Łącznik: łamany 397">
            <a:extLst>
              <a:ext uri="{FF2B5EF4-FFF2-40B4-BE49-F238E27FC236}">
                <a16:creationId xmlns:a16="http://schemas.microsoft.com/office/drawing/2014/main" id="{395B692B-D439-4791-BEB3-E98E44DB16E0}"/>
              </a:ext>
            </a:extLst>
          </p:cNvPr>
          <p:cNvCxnSpPr>
            <a:cxnSpLocks/>
            <a:endCxn id="6" idx="3"/>
          </p:cNvCxnSpPr>
          <p:nvPr/>
        </p:nvCxnSpPr>
        <p:spPr>
          <a:xfrm rot="10800000">
            <a:off x="6569838" y="2033989"/>
            <a:ext cx="1805815" cy="586172"/>
          </a:xfrm>
          <a:prstGeom prst="bentConnector3">
            <a:avLst>
              <a:gd name="adj1" fmla="val 2177"/>
            </a:avLst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3" name="pole tekstowe 402">
            <a:extLst>
              <a:ext uri="{FF2B5EF4-FFF2-40B4-BE49-F238E27FC236}">
                <a16:creationId xmlns:a16="http://schemas.microsoft.com/office/drawing/2014/main" id="{57F8D9C7-5049-402B-B28E-47CA6681EBA8}"/>
              </a:ext>
            </a:extLst>
          </p:cNvPr>
          <p:cNvSpPr txBox="1"/>
          <p:nvPr/>
        </p:nvSpPr>
        <p:spPr>
          <a:xfrm>
            <a:off x="7200314" y="1141815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1 x </a:t>
            </a:r>
            <a:r>
              <a:rPr lang="pl-PL" dirty="0">
                <a:solidFill>
                  <a:srgbClr val="C00000"/>
                </a:solidFill>
              </a:rPr>
              <a:t>0.5</a:t>
            </a:r>
            <a:r>
              <a:rPr lang="pl-PL" dirty="0"/>
              <a:t> = </a:t>
            </a:r>
            <a:r>
              <a:rPr lang="pl-PL" dirty="0">
                <a:solidFill>
                  <a:srgbClr val="C00000"/>
                </a:solidFill>
              </a:rPr>
              <a:t>0.5</a:t>
            </a:r>
          </a:p>
        </p:txBody>
      </p:sp>
      <p:sp>
        <p:nvSpPr>
          <p:cNvPr id="404" name="pole tekstowe 403">
            <a:extLst>
              <a:ext uri="{FF2B5EF4-FFF2-40B4-BE49-F238E27FC236}">
                <a16:creationId xmlns:a16="http://schemas.microsoft.com/office/drawing/2014/main" id="{0C4FED83-D990-41C1-BCCD-BDCA808AACD9}"/>
              </a:ext>
            </a:extLst>
          </p:cNvPr>
          <p:cNvSpPr txBox="1"/>
          <p:nvPr/>
        </p:nvSpPr>
        <p:spPr>
          <a:xfrm>
            <a:off x="7055059" y="1685506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1 x </a:t>
            </a:r>
            <a:r>
              <a:rPr lang="pl-PL" dirty="0">
                <a:solidFill>
                  <a:srgbClr val="00B050"/>
                </a:solidFill>
              </a:rPr>
              <a:t>2</a:t>
            </a:r>
            <a:r>
              <a:rPr lang="pl-PL" dirty="0"/>
              <a:t> = </a:t>
            </a:r>
            <a:r>
              <a:rPr lang="pl-PL" dirty="0">
                <a:solidFill>
                  <a:srgbClr val="00B050"/>
                </a:solidFill>
              </a:rPr>
              <a:t>2</a:t>
            </a:r>
          </a:p>
        </p:txBody>
      </p:sp>
      <p:pic>
        <p:nvPicPr>
          <p:cNvPr id="407" name="Obraz 406">
            <a:extLst>
              <a:ext uri="{FF2B5EF4-FFF2-40B4-BE49-F238E27FC236}">
                <a16:creationId xmlns:a16="http://schemas.microsoft.com/office/drawing/2014/main" id="{6EC58345-215A-4A81-891E-B2DF3B9294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2570" y="4695119"/>
            <a:ext cx="3459430" cy="216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228754"/>
      </p:ext>
    </p:extLst>
  </p:cSld>
  <p:clrMapOvr>
    <a:masterClrMapping/>
  </p:clrMapOvr>
  <p:transition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7D1CEC1-F3B8-441E-8391-B9FF303AF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endParaRPr lang="pl-PL" dirty="0"/>
          </a:p>
        </p:txBody>
      </p:sp>
      <p:sp>
        <p:nvSpPr>
          <p:cNvPr id="5" name="Tytuł 1">
            <a:extLst>
              <a:ext uri="{FF2B5EF4-FFF2-40B4-BE49-F238E27FC236}">
                <a16:creationId xmlns:a16="http://schemas.microsoft.com/office/drawing/2014/main" id="{E71BA2E5-63AB-44EB-86E9-BCD5A4303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99858"/>
          </a:xfrm>
          <a:solidFill>
            <a:srgbClr val="F17A60"/>
          </a:solidFill>
        </p:spPr>
        <p:txBody>
          <a:bodyPr/>
          <a:lstStyle/>
          <a:p>
            <a:pPr algn="ctr"/>
            <a:endParaRPr lang="pl-PL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3EB416B9-E166-49BA-8D02-FBAEDF81C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2570" y="4695119"/>
            <a:ext cx="3459430" cy="216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644231"/>
      </p:ext>
    </p:extLst>
  </p:cSld>
  <p:clrMapOvr>
    <a:masterClrMapping/>
  </p:clrMapOvr>
  <p:transition>
    <p:cover/>
  </p:transition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305</Words>
  <Application>Microsoft Office PowerPoint</Application>
  <PresentationFormat>Panoramiczny</PresentationFormat>
  <Paragraphs>56</Paragraphs>
  <Slides>5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Motyw pakietu Office</vt:lpstr>
      <vt:lpstr>Prezentacja programu PowerPoint</vt:lpstr>
      <vt:lpstr>Czym do licha ciężkiego są Pokémony???</vt:lpstr>
      <vt:lpstr>Dane</vt:lpstr>
      <vt:lpstr>Interakcje między typami Pokémonów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Ewa Brzana</dc:creator>
  <cp:lastModifiedBy>radek</cp:lastModifiedBy>
  <cp:revision>21</cp:revision>
  <dcterms:created xsi:type="dcterms:W3CDTF">2023-04-11T15:04:27Z</dcterms:created>
  <dcterms:modified xsi:type="dcterms:W3CDTF">2023-04-12T08:48:47Z</dcterms:modified>
</cp:coreProperties>
</file>

<file path=docProps/thumbnail.jpeg>
</file>